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06" r:id="rId3"/>
    <p:sldId id="256" r:id="rId4"/>
    <p:sldId id="300" r:id="rId5"/>
    <p:sldId id="258" r:id="rId6"/>
    <p:sldId id="259" r:id="rId7"/>
    <p:sldId id="260" r:id="rId8"/>
    <p:sldId id="261" r:id="rId9"/>
    <p:sldId id="262" r:id="rId10"/>
    <p:sldId id="263" r:id="rId11"/>
    <p:sldId id="264" r:id="rId12"/>
    <p:sldId id="301" r:id="rId13"/>
    <p:sldId id="266" r:id="rId14"/>
    <p:sldId id="267" r:id="rId15"/>
    <p:sldId id="268" r:id="rId16"/>
    <p:sldId id="269" r:id="rId17"/>
    <p:sldId id="270" r:id="rId18"/>
    <p:sldId id="302" r:id="rId19"/>
    <p:sldId id="272" r:id="rId20"/>
    <p:sldId id="273" r:id="rId21"/>
    <p:sldId id="274" r:id="rId22"/>
    <p:sldId id="276" r:id="rId23"/>
    <p:sldId id="277" r:id="rId24"/>
    <p:sldId id="278" r:id="rId26"/>
    <p:sldId id="279" r:id="rId27"/>
    <p:sldId id="303" r:id="rId28"/>
    <p:sldId id="280" r:id="rId29"/>
    <p:sldId id="282" r:id="rId30"/>
    <p:sldId id="284" r:id="rId31"/>
    <p:sldId id="283" r:id="rId32"/>
    <p:sldId id="285" r:id="rId33"/>
    <p:sldId id="307" r:id="rId34"/>
    <p:sldId id="308" r:id="rId35"/>
    <p:sldId id="287" r:id="rId36"/>
    <p:sldId id="288" r:id="rId37"/>
    <p:sldId id="304" r:id="rId38"/>
    <p:sldId id="286" r:id="rId39"/>
    <p:sldId id="290" r:id="rId40"/>
    <p:sldId id="292" r:id="rId41"/>
    <p:sldId id="293" r:id="rId42"/>
    <p:sldId id="294" r:id="rId43"/>
    <p:sldId id="291" r:id="rId44"/>
    <p:sldId id="295" r:id="rId45"/>
    <p:sldId id="296" r:id="rId46"/>
    <p:sldId id="297" r:id="rId47"/>
    <p:sldId id="305"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67" autoAdjust="0"/>
  </p:normalViewPr>
  <p:slideViewPr>
    <p:cSldViewPr snapToGrid="0">
      <p:cViewPr>
        <p:scale>
          <a:sx n="66" d="100"/>
          <a:sy n="66" d="100"/>
        </p:scale>
        <p:origin x="6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ED733-1467-4E8A-92D7-722C817B4D0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E7777-4167-4846-A3E1-213A12F5F36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Droplet Execution Agency</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Droplet</a:t>
            </a:r>
            <a:r>
              <a:rPr lang="zh-CN" altLang="en-US" sz="1200" b="0" i="0" kern="1200" dirty="0">
                <a:solidFill>
                  <a:schemeClr val="tx1"/>
                </a:solidFill>
                <a:effectLst/>
                <a:latin typeface="+mn-lt"/>
                <a:ea typeface="+mn-ea"/>
                <a:cs typeface="+mn-cs"/>
              </a:rPr>
              <a:t>在</a:t>
            </a:r>
            <a:r>
              <a:rPr lang="en-US" altLang="zh-CN" sz="1200" b="0" i="0" kern="1200" dirty="0" err="1">
                <a:solidFill>
                  <a:schemeClr val="tx1"/>
                </a:solidFill>
                <a:effectLst/>
                <a:latin typeface="+mn-lt"/>
                <a:ea typeface="+mn-ea"/>
                <a:cs typeface="+mn-cs"/>
              </a:rPr>
              <a:t>CloudFoundry</a:t>
            </a:r>
            <a:r>
              <a:rPr lang="zh-CN" altLang="en-US" sz="1200" b="0" i="0" kern="1200" dirty="0">
                <a:solidFill>
                  <a:schemeClr val="tx1"/>
                </a:solidFill>
                <a:effectLst/>
                <a:latin typeface="+mn-lt"/>
                <a:ea typeface="+mn-ea"/>
                <a:cs typeface="+mn-cs"/>
              </a:rPr>
              <a:t>的概念里面是指一个把你提交的源代码，以及</a:t>
            </a:r>
            <a:r>
              <a:rPr lang="en-US" altLang="zh-CN" sz="1200" b="0" i="0" kern="1200" dirty="0" err="1">
                <a:solidFill>
                  <a:schemeClr val="tx1"/>
                </a:solidFill>
                <a:effectLst/>
                <a:latin typeface="+mn-lt"/>
                <a:ea typeface="+mn-ea"/>
                <a:cs typeface="+mn-cs"/>
              </a:rPr>
              <a:t>CloudFoundry</a:t>
            </a:r>
            <a:r>
              <a:rPr lang="zh-CN" altLang="en-US" sz="1200" b="0" i="0" kern="1200" dirty="0">
                <a:solidFill>
                  <a:schemeClr val="tx1"/>
                </a:solidFill>
                <a:effectLst/>
                <a:latin typeface="+mn-lt"/>
                <a:ea typeface="+mn-ea"/>
                <a:cs typeface="+mn-cs"/>
              </a:rPr>
              <a:t>配套好的运行环境，再加上一些管理脚本，例如</a:t>
            </a:r>
            <a:r>
              <a:rPr lang="en-US" altLang="zh-CN" sz="1200" b="0" i="0" kern="1200" dirty="0">
                <a:solidFill>
                  <a:schemeClr val="tx1"/>
                </a:solidFill>
                <a:effectLst/>
                <a:latin typeface="+mn-lt"/>
                <a:ea typeface="+mn-ea"/>
                <a:cs typeface="+mn-cs"/>
              </a:rPr>
              <a:t>Start/Stop</a:t>
            </a:r>
            <a:r>
              <a:rPr lang="zh-CN" altLang="en-US" sz="1200" b="0" i="0" kern="1200" dirty="0">
                <a:solidFill>
                  <a:schemeClr val="tx1"/>
                </a:solidFill>
                <a:effectLst/>
                <a:latin typeface="+mn-lt"/>
                <a:ea typeface="+mn-ea"/>
                <a:cs typeface="+mn-cs"/>
              </a:rPr>
              <a:t>这些小脚本全部压缩好在一起的</a:t>
            </a:r>
            <a:r>
              <a:rPr lang="en-US" altLang="zh-CN" sz="1200" b="0" i="0" kern="1200" dirty="0">
                <a:solidFill>
                  <a:schemeClr val="tx1"/>
                </a:solidFill>
                <a:effectLst/>
                <a:latin typeface="+mn-lt"/>
                <a:ea typeface="+mn-ea"/>
                <a:cs typeface="+mn-cs"/>
              </a:rPr>
              <a:t>tar</a:t>
            </a:r>
            <a:r>
              <a:rPr lang="zh-CN" altLang="en-US" sz="1200" b="0" i="0" kern="1200" dirty="0">
                <a:solidFill>
                  <a:schemeClr val="tx1"/>
                </a:solidFill>
                <a:effectLst/>
                <a:latin typeface="+mn-lt"/>
                <a:ea typeface="+mn-ea"/>
                <a:cs typeface="+mn-cs"/>
              </a:rPr>
              <a:t>包。还有一个概念，叫做</a:t>
            </a:r>
            <a:r>
              <a:rPr lang="en-US" altLang="zh-CN" sz="1200" b="0" i="0" kern="1200" dirty="0" err="1">
                <a:solidFill>
                  <a:schemeClr val="tx1"/>
                </a:solidFill>
                <a:effectLst/>
                <a:latin typeface="+mn-lt"/>
                <a:ea typeface="+mn-ea"/>
                <a:cs typeface="+mn-cs"/>
              </a:rPr>
              <a:t>Stagingapp</a:t>
            </a:r>
            <a:r>
              <a:rPr lang="zh-CN" altLang="en-US" sz="1200" b="0" i="0" kern="1200" dirty="0">
                <a:solidFill>
                  <a:schemeClr val="tx1"/>
                </a:solidFill>
                <a:effectLst/>
                <a:latin typeface="+mn-lt"/>
                <a:ea typeface="+mn-ea"/>
                <a:cs typeface="+mn-cs"/>
              </a:rPr>
              <a:t>，就是指制作上面描述这个包，然后把它存储好的过程。</a:t>
            </a:r>
            <a:r>
              <a:rPr lang="en-US" altLang="zh-CN" sz="1200" b="0" i="0" kern="1200" dirty="0" err="1">
                <a:solidFill>
                  <a:schemeClr val="tx1"/>
                </a:solidFill>
                <a:effectLst/>
                <a:latin typeface="+mn-lt"/>
                <a:ea typeface="+mn-ea"/>
                <a:cs typeface="+mn-cs"/>
              </a:rPr>
              <a:t>CloudFoundry</a:t>
            </a:r>
            <a:r>
              <a:rPr lang="zh-CN" altLang="en-US" sz="1200" b="0" i="0" kern="1200" dirty="0">
                <a:solidFill>
                  <a:schemeClr val="tx1"/>
                </a:solidFill>
                <a:effectLst/>
                <a:latin typeface="+mn-lt"/>
                <a:ea typeface="+mn-ea"/>
                <a:cs typeface="+mn-cs"/>
              </a:rPr>
              <a:t>会自动保存这个</a:t>
            </a:r>
            <a:r>
              <a:rPr lang="en-US" altLang="zh-CN" sz="1200" b="0" i="0" kern="1200" dirty="0">
                <a:solidFill>
                  <a:schemeClr val="tx1"/>
                </a:solidFill>
                <a:effectLst/>
                <a:latin typeface="+mn-lt"/>
                <a:ea typeface="+mn-ea"/>
                <a:cs typeface="+mn-cs"/>
              </a:rPr>
              <a:t>Droplet</a:t>
            </a:r>
            <a:r>
              <a:rPr lang="zh-CN" altLang="en-US" sz="1200" b="0" i="0" kern="1200" dirty="0">
                <a:solidFill>
                  <a:schemeClr val="tx1"/>
                </a:solidFill>
                <a:effectLst/>
                <a:latin typeface="+mn-lt"/>
                <a:ea typeface="+mn-ea"/>
                <a:cs typeface="+mn-cs"/>
              </a:rPr>
              <a:t>，直到你</a:t>
            </a:r>
            <a:r>
              <a:rPr lang="en-US" altLang="zh-CN" sz="1200" b="0" i="0" kern="1200" dirty="0">
                <a:solidFill>
                  <a:schemeClr val="tx1"/>
                </a:solidFill>
                <a:effectLst/>
                <a:latin typeface="+mn-lt"/>
                <a:ea typeface="+mn-ea"/>
                <a:cs typeface="+mn-cs"/>
              </a:rPr>
              <a:t>start</a:t>
            </a:r>
            <a:r>
              <a:rPr lang="zh-CN" altLang="en-US" sz="1200" b="0" i="0" kern="1200" dirty="0">
                <a:solidFill>
                  <a:schemeClr val="tx1"/>
                </a:solidFill>
                <a:effectLst/>
                <a:latin typeface="+mn-lt"/>
                <a:ea typeface="+mn-ea"/>
                <a:cs typeface="+mn-cs"/>
              </a:rPr>
              <a:t>一个</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时，一台部署了</a:t>
            </a:r>
            <a:r>
              <a:rPr lang="en-US" altLang="zh-CN" sz="1200" b="0" i="0" kern="1200" dirty="0">
                <a:solidFill>
                  <a:schemeClr val="tx1"/>
                </a:solidFill>
                <a:effectLst/>
                <a:latin typeface="+mn-lt"/>
                <a:ea typeface="+mn-ea"/>
                <a:cs typeface="+mn-cs"/>
              </a:rPr>
              <a:t>DEA</a:t>
            </a:r>
            <a:r>
              <a:rPr lang="zh-CN" altLang="en-US" sz="1200" b="0" i="0" kern="1200" dirty="0">
                <a:solidFill>
                  <a:schemeClr val="tx1"/>
                </a:solidFill>
                <a:effectLst/>
                <a:latin typeface="+mn-lt"/>
                <a:ea typeface="+mn-ea"/>
                <a:cs typeface="+mn-cs"/>
              </a:rPr>
              <a:t>模块的服务器会来拿一个</a:t>
            </a:r>
            <a:r>
              <a:rPr lang="en-US" altLang="zh-CN" sz="1200" b="0" i="0" kern="1200" dirty="0">
                <a:solidFill>
                  <a:schemeClr val="tx1"/>
                </a:solidFill>
                <a:effectLst/>
                <a:latin typeface="+mn-lt"/>
                <a:ea typeface="+mn-ea"/>
                <a:cs typeface="+mn-cs"/>
              </a:rPr>
              <a:t>Droplet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copy</a:t>
            </a:r>
            <a:r>
              <a:rPr lang="zh-CN" altLang="en-US" sz="1200" b="0" i="0" kern="1200" dirty="0">
                <a:solidFill>
                  <a:schemeClr val="tx1"/>
                </a:solidFill>
                <a:effectLst/>
                <a:latin typeface="+mn-lt"/>
                <a:ea typeface="+mn-ea"/>
                <a:cs typeface="+mn-cs"/>
              </a:rPr>
              <a:t>去运行。因此如果你扩展你的</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instances</a:t>
            </a:r>
            <a:r>
              <a:rPr lang="zh-CN" altLang="en-US" sz="1200" b="0" i="0" kern="1200" dirty="0">
                <a:solidFill>
                  <a:schemeClr val="tx1"/>
                </a:solidFill>
                <a:effectLst/>
                <a:latin typeface="+mn-lt"/>
                <a:ea typeface="+mn-ea"/>
                <a:cs typeface="+mn-cs"/>
              </a:rPr>
              <a:t>，那这个</a:t>
            </a:r>
            <a:r>
              <a:rPr lang="en-US" altLang="zh-CN" sz="1200" b="0" i="0" kern="1200" dirty="0">
                <a:solidFill>
                  <a:schemeClr val="tx1"/>
                </a:solidFill>
                <a:effectLst/>
                <a:latin typeface="+mn-lt"/>
                <a:ea typeface="+mn-ea"/>
                <a:cs typeface="+mn-cs"/>
              </a:rPr>
              <a:t>Droplet</a:t>
            </a:r>
            <a:r>
              <a:rPr lang="zh-CN" altLang="en-US" sz="1200" b="0" i="0" kern="1200" dirty="0">
                <a:solidFill>
                  <a:schemeClr val="tx1"/>
                </a:solidFill>
                <a:effectLst/>
                <a:latin typeface="+mn-lt"/>
                <a:ea typeface="+mn-ea"/>
                <a:cs typeface="+mn-cs"/>
              </a:rPr>
              <a:t>就被会复制十份，让</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DEA</a:t>
            </a:r>
            <a:r>
              <a:rPr lang="zh-CN" altLang="en-US" sz="1200" b="0" i="0" kern="1200" dirty="0">
                <a:solidFill>
                  <a:schemeClr val="tx1"/>
                </a:solidFill>
                <a:effectLst/>
                <a:latin typeface="+mn-lt"/>
                <a:ea typeface="+mn-ea"/>
                <a:cs typeface="+mn-cs"/>
              </a:rPr>
              <a:t>服务器拿去运行。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NFS</a:t>
            </a:r>
            <a:r>
              <a:rPr lang="zh-CN" altLang="en-US" sz="1200" b="0" i="0" kern="1200" dirty="0">
                <a:solidFill>
                  <a:schemeClr val="tx1"/>
                </a:solidFill>
                <a:effectLst/>
                <a:latin typeface="+mn-lt"/>
                <a:ea typeface="+mn-ea"/>
                <a:cs typeface="+mn-cs"/>
              </a:rPr>
              <a:t>是多个</a:t>
            </a:r>
            <a:r>
              <a:rPr lang="en-US" altLang="zh-CN" sz="1200" b="0" i="0" kern="1200" dirty="0" err="1">
                <a:solidFill>
                  <a:schemeClr val="tx1"/>
                </a:solidFill>
                <a:effectLst/>
                <a:latin typeface="+mn-lt"/>
                <a:ea typeface="+mn-ea"/>
                <a:cs typeface="+mn-cs"/>
              </a:rPr>
              <a:t>CloudController</a:t>
            </a:r>
            <a:r>
              <a:rPr lang="zh-CN" altLang="en-US" sz="1200" b="0" i="0" kern="1200" dirty="0">
                <a:solidFill>
                  <a:schemeClr val="tx1"/>
                </a:solidFill>
                <a:effectLst/>
                <a:latin typeface="+mn-lt"/>
                <a:ea typeface="+mn-ea"/>
                <a:cs typeface="+mn-cs"/>
              </a:rPr>
              <a:t>的共享存储，</a:t>
            </a:r>
            <a:r>
              <a:rPr lang="en-US" altLang="zh-CN" sz="1200" b="0" i="0" kern="1200" dirty="0" err="1">
                <a:solidFill>
                  <a:schemeClr val="tx1"/>
                </a:solidFill>
                <a:effectLst/>
                <a:latin typeface="+mn-lt"/>
                <a:ea typeface="+mn-ea"/>
                <a:cs typeface="+mn-cs"/>
              </a:rPr>
              <a:t>CloudController</a:t>
            </a:r>
            <a:r>
              <a:rPr lang="zh-CN" altLang="en-US" sz="1200" b="0" i="0" kern="1200" dirty="0">
                <a:solidFill>
                  <a:schemeClr val="tx1"/>
                </a:solidFill>
                <a:effectLst/>
                <a:latin typeface="+mn-lt"/>
                <a:ea typeface="+mn-ea"/>
                <a:cs typeface="+mn-cs"/>
              </a:rPr>
              <a:t>其中一个重要工作就是</a:t>
            </a:r>
            <a:r>
              <a:rPr lang="en-US" altLang="zh-CN" sz="1200" b="0" i="0" kern="1200" dirty="0" err="1">
                <a:solidFill>
                  <a:schemeClr val="tx1"/>
                </a:solidFill>
                <a:effectLst/>
                <a:latin typeface="+mn-lt"/>
                <a:ea typeface="+mn-ea"/>
                <a:cs typeface="+mn-cs"/>
              </a:rPr>
              <a:t>StagingApps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NATS</a:t>
            </a:r>
            <a:r>
              <a:rPr lang="zh-CN" altLang="en-US" sz="1200" b="0" i="0" kern="1200" dirty="0">
                <a:solidFill>
                  <a:schemeClr val="tx1"/>
                </a:solidFill>
                <a:effectLst/>
                <a:latin typeface="+mn-lt"/>
                <a:ea typeface="+mn-ea"/>
                <a:cs typeface="+mn-cs"/>
              </a:rPr>
              <a:t>是由</a:t>
            </a:r>
            <a:r>
              <a:rPr lang="en-US" altLang="zh-CN" sz="1200" b="0" i="0" kern="1200" dirty="0" err="1">
                <a:solidFill>
                  <a:schemeClr val="tx1"/>
                </a:solidFill>
                <a:effectLst/>
                <a:latin typeface="+mn-lt"/>
                <a:ea typeface="+mn-ea"/>
                <a:cs typeface="+mn-cs"/>
              </a:rPr>
              <a:t>CloudFoundry</a:t>
            </a:r>
            <a:r>
              <a:rPr lang="zh-CN" altLang="en-US" sz="1200" b="0" i="0" kern="1200" dirty="0">
                <a:solidFill>
                  <a:schemeClr val="tx1"/>
                </a:solidFill>
                <a:effectLst/>
                <a:latin typeface="+mn-lt"/>
                <a:ea typeface="+mn-ea"/>
                <a:cs typeface="+mn-cs"/>
              </a:rPr>
              <a:t>的架构师</a:t>
            </a:r>
            <a:r>
              <a:rPr lang="en-US" altLang="zh-CN" sz="1200" b="0" i="0" kern="1200" dirty="0">
                <a:solidFill>
                  <a:schemeClr val="tx1"/>
                </a:solidFill>
                <a:effectLst/>
                <a:latin typeface="+mn-lt"/>
                <a:ea typeface="+mn-ea"/>
                <a:cs typeface="+mn-cs"/>
              </a:rPr>
              <a:t>Derek</a:t>
            </a:r>
            <a:r>
              <a:rPr lang="zh-CN" altLang="en-US" sz="1200" b="0" i="0" kern="1200" dirty="0">
                <a:solidFill>
                  <a:schemeClr val="tx1"/>
                </a:solidFill>
                <a:effectLst/>
                <a:latin typeface="+mn-lt"/>
                <a:ea typeface="+mn-ea"/>
                <a:cs typeface="+mn-cs"/>
              </a:rPr>
              <a:t>开发的一个轻量级的，支持发布、订阅机制的消息系统。</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NATS</a:t>
            </a:r>
            <a:r>
              <a:rPr lang="zh-CN" altLang="en-US" sz="1200" b="0" i="0" kern="1200" dirty="0">
                <a:solidFill>
                  <a:schemeClr val="tx1"/>
                </a:solidFill>
                <a:effectLst/>
                <a:latin typeface="+mn-lt"/>
                <a:ea typeface="+mn-ea"/>
                <a:cs typeface="+mn-cs"/>
              </a:rPr>
              <a:t>是由</a:t>
            </a:r>
            <a:r>
              <a:rPr lang="en-US" altLang="zh-CN" sz="1200" b="0" i="0" kern="1200" dirty="0" err="1">
                <a:solidFill>
                  <a:schemeClr val="tx1"/>
                </a:solidFill>
                <a:effectLst/>
                <a:latin typeface="+mn-lt"/>
                <a:ea typeface="+mn-ea"/>
                <a:cs typeface="+mn-cs"/>
              </a:rPr>
              <a:t>CloudFoundry</a:t>
            </a:r>
            <a:r>
              <a:rPr lang="zh-CN" altLang="en-US" sz="1200" b="0" i="0" kern="1200" dirty="0">
                <a:solidFill>
                  <a:schemeClr val="tx1"/>
                </a:solidFill>
                <a:effectLst/>
                <a:latin typeface="+mn-lt"/>
                <a:ea typeface="+mn-ea"/>
                <a:cs typeface="+mn-cs"/>
              </a:rPr>
              <a:t>的架构师</a:t>
            </a:r>
            <a:r>
              <a:rPr lang="en-US" altLang="zh-CN" sz="1200" b="0" i="0" kern="1200" dirty="0">
                <a:solidFill>
                  <a:schemeClr val="tx1"/>
                </a:solidFill>
                <a:effectLst/>
                <a:latin typeface="+mn-lt"/>
                <a:ea typeface="+mn-ea"/>
                <a:cs typeface="+mn-cs"/>
              </a:rPr>
              <a:t>Derek</a:t>
            </a:r>
            <a:r>
              <a:rPr lang="zh-CN" altLang="en-US" sz="1200" b="0" i="0" kern="1200" dirty="0">
                <a:solidFill>
                  <a:schemeClr val="tx1"/>
                </a:solidFill>
                <a:effectLst/>
                <a:latin typeface="+mn-lt"/>
                <a:ea typeface="+mn-ea"/>
                <a:cs typeface="+mn-cs"/>
              </a:rPr>
              <a:t>开发的一个轻量级的，支持发布、订阅机制的消息系统。</a:t>
            </a:r>
            <a:endParaRPr lang="zh-CN" altLang="en-US" dirty="0"/>
          </a:p>
        </p:txBody>
      </p:sp>
      <p:sp>
        <p:nvSpPr>
          <p:cNvPr id="4" name="灯片编号占位符 3"/>
          <p:cNvSpPr>
            <a:spLocks noGrp="1"/>
          </p:cNvSpPr>
          <p:nvPr>
            <p:ph type="sldNum" sz="quarter" idx="5"/>
          </p:nvPr>
        </p:nvSpPr>
        <p:spPr/>
        <p:txBody>
          <a:bodyPr/>
          <a:lstStyle/>
          <a:p>
            <a:fld id="{CBBE7777-4167-4846-A3E1-213A12F5F36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、不能做到低延迟</a:t>
            </a:r>
            <a:endParaRPr lang="en-US" altLang="zh-CN" sz="1200" b="1" i="0" kern="1200" dirty="0">
              <a:solidFill>
                <a:schemeClr val="tx1"/>
              </a:solidFill>
              <a:effectLst/>
              <a:latin typeface="+mn-lt"/>
              <a:ea typeface="+mn-ea"/>
              <a:cs typeface="+mn-cs"/>
            </a:endParaRPr>
          </a:p>
          <a:p>
            <a:r>
              <a:rPr lang="en-US" altLang="zh-CN" sz="1200" b="1" i="0" kern="120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、不适合大量的小文件存储</a:t>
            </a:r>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、不适合多用户写入文件，修改文件</a:t>
            </a:r>
            <a:endParaRPr lang="zh-CN" altLang="en-US" dirty="0"/>
          </a:p>
        </p:txBody>
      </p:sp>
      <p:sp>
        <p:nvSpPr>
          <p:cNvPr id="4" name="灯片编号占位符 3"/>
          <p:cNvSpPr>
            <a:spLocks noGrp="1"/>
          </p:cNvSpPr>
          <p:nvPr>
            <p:ph type="sldNum" sz="quarter" idx="5"/>
          </p:nvPr>
        </p:nvSpPr>
        <p:spPr/>
        <p:txBody>
          <a:bodyPr/>
          <a:lstStyle/>
          <a:p>
            <a:fld id="{CBBE7777-4167-4846-A3E1-213A12F5F36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6081942-192B-4E10-85D5-B4F1112E903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38051D-89A7-4703-A97B-5E0B9905F36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81942-192B-4E10-85D5-B4F1112E903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8051D-89A7-4703-A97B-5E0B9905F36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image" Target="../media/image8.emf"/><Relationship Id="rId2" Type="http://schemas.openxmlformats.org/officeDocument/2006/relationships/oleObject" Target="../embeddings/oleObject2.bin"/><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emf"/><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16.emf"/><Relationship Id="rId2" Type="http://schemas.openxmlformats.org/officeDocument/2006/relationships/oleObject" Target="../embeddings/oleObject3.bin"/><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emf"/><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emf"/><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WordArt 2"/>
          <p:cNvSpPr/>
          <p:nvPr/>
        </p:nvSpPr>
        <p:spPr>
          <a:xfrm>
            <a:off x="3086100" y="1976604"/>
            <a:ext cx="6019800" cy="2133600"/>
          </a:xfrm>
          <a:prstGeom prst="rect">
            <a:avLst/>
          </a:prstGeom>
        </p:spPr>
        <p:txBody>
          <a:bodyPr wrap="none" fromWordArt="1">
            <a:prstTxWarp prst="textArchUp">
              <a:avLst>
                <a:gd name="adj" fmla="val 11558685"/>
              </a:avLst>
            </a:prstTxWarp>
            <a:normAutofit/>
            <a:scene3d>
              <a:camera prst="legacyPerspectiveBottom">
                <a:rot lat="0" lon="0" rev="0"/>
              </a:camera>
              <a:lightRig rig="legacyFlat3" dir="t"/>
            </a:scene3d>
            <a:sp3d extrusionH="887400" prstMaterial="legacyMatte">
              <a:extrusionClr>
                <a:srgbClr val="99FFCC"/>
              </a:extrusion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880" normalizeH="0" baseline="0" noProof="0" dirty="0">
                <a:ln>
                  <a:noFill/>
                </a:ln>
                <a:solidFill>
                  <a:srgbClr val="0070C0"/>
                </a:solidFill>
                <a:effectLst/>
                <a:uLnTx/>
                <a:uFillTx/>
                <a:latin typeface="华文新魏" panose="02010800040101010101" pitchFamily="2" charset="-122"/>
                <a:ea typeface="华文新魏" panose="02010800040101010101" pitchFamily="2" charset="-122"/>
                <a:cs typeface="+mn-cs"/>
              </a:rPr>
              <a:t>云计算及应用</a:t>
            </a:r>
            <a:endParaRPr kumimoji="0" lang="zh-CN" altLang="en-US" sz="7200" b="1" i="0" u="none" strike="noStrike" kern="1200" cap="none" spc="880" normalizeH="0" baseline="0" noProof="0" dirty="0">
              <a:ln>
                <a:noFill/>
              </a:ln>
              <a:solidFill>
                <a:srgbClr val="0070C0"/>
              </a:solidFill>
              <a:effectLst/>
              <a:uLnTx/>
              <a:uFillTx/>
              <a:latin typeface="华文新魏" panose="02010800040101010101" pitchFamily="2" charset="-122"/>
              <a:ea typeface="华文新魏" panose="02010800040101010101" pitchFamily="2" charset="-122"/>
              <a:cs typeface="+mn-cs"/>
            </a:endParaRPr>
          </a:p>
        </p:txBody>
      </p:sp>
      <p:sp>
        <p:nvSpPr>
          <p:cNvPr id="32771" name="Text Box 3"/>
          <p:cNvSpPr txBox="1"/>
          <p:nvPr/>
        </p:nvSpPr>
        <p:spPr>
          <a:xfrm>
            <a:off x="2895600" y="5070657"/>
            <a:ext cx="6400800" cy="1169551"/>
          </a:xfrm>
          <a:prstGeom prst="rect">
            <a:avLst/>
          </a:prstGeom>
          <a:noFill/>
          <a:ln w="9525">
            <a:noFill/>
          </a:ln>
        </p:spPr>
        <p:txBody>
          <a:bodyPr>
            <a:spAutoFit/>
          </a:bodyPr>
          <a:lstStyle/>
          <a:p>
            <a:pPr marL="0" marR="0" lvl="0" indent="0" algn="ctr" defTabSz="914400" rtl="0" eaLnBrk="1" fontAlgn="auto" latinLnBrk="0" hangingPunct="1">
              <a:lnSpc>
                <a:spcPct val="100000"/>
              </a:lnSpc>
              <a:spcBef>
                <a:spcPts val="1200"/>
              </a:spcBef>
              <a:spcAft>
                <a:spcPts val="600"/>
              </a:spcAft>
              <a:buClrTx/>
              <a:buSzTx/>
              <a:buFontTx/>
              <a:buNone/>
              <a:defRPr/>
            </a:pPr>
            <a:r>
              <a:rPr kumimoji="0" lang="zh-CN" altLang="en-US" sz="3200" b="1" i="0" u="none" strike="noStrike" kern="1200" cap="none" spc="0" normalizeH="0" baseline="0" noProof="0" dirty="0">
                <a:ln>
                  <a:noFill/>
                </a:ln>
                <a:solidFill>
                  <a:srgbClr val="5B9BD5">
                    <a:lumMod val="75000"/>
                  </a:srgbClr>
                </a:solidFill>
                <a:effectLst/>
                <a:uLnTx/>
                <a:uFillTx/>
                <a:latin typeface="华文行楷" panose="02010800040101010101" pitchFamily="2" charset="-122"/>
                <a:ea typeface="华文行楷" panose="02010800040101010101" pitchFamily="2" charset="-122"/>
                <a:cs typeface="+mn-cs"/>
              </a:rPr>
              <a:t>北京理工大学</a:t>
            </a:r>
            <a:endParaRPr kumimoji="0" lang="en-US" altLang="zh-CN" sz="3200" b="1" i="0" u="none" strike="noStrike" kern="1200" cap="none" spc="0" normalizeH="0" baseline="0" noProof="0" dirty="0">
              <a:ln>
                <a:noFill/>
              </a:ln>
              <a:solidFill>
                <a:srgbClr val="5B9BD5">
                  <a:lumMod val="75000"/>
                </a:srgbClr>
              </a:solidFill>
              <a:effectLst/>
              <a:uLnTx/>
              <a:uFillTx/>
              <a:latin typeface="华文行楷" panose="02010800040101010101" pitchFamily="2" charset="-122"/>
              <a:ea typeface="华文行楷" panose="02010800040101010101" pitchFamily="2" charset="-122"/>
              <a:cs typeface="+mn-cs"/>
            </a:endParaRPr>
          </a:p>
          <a:p>
            <a:pPr marL="0" marR="0" lvl="0" indent="0" algn="ctr" defTabSz="914400" rtl="0" eaLnBrk="1" fontAlgn="auto" latinLnBrk="0" hangingPunct="1">
              <a:lnSpc>
                <a:spcPct val="100000"/>
              </a:lnSpc>
              <a:spcBef>
                <a:spcPts val="600"/>
              </a:spcBef>
              <a:spcAft>
                <a:spcPts val="0"/>
              </a:spcAft>
              <a:buClrTx/>
              <a:buSzTx/>
              <a:buFontTx/>
              <a:buNone/>
              <a:defRPr/>
            </a:pPr>
            <a:r>
              <a:rPr kumimoji="0" lang="zh-CN" altLang="en-US" sz="2800" b="0" i="0" u="none" strike="noStrike" kern="1200" cap="none" spc="0" normalizeH="0" baseline="0" noProof="0" dirty="0">
                <a:ln>
                  <a:noFill/>
                </a:ln>
                <a:solidFill>
                  <a:srgbClr val="5B9BD5">
                    <a:lumMod val="75000"/>
                  </a:srgbClr>
                </a:solidFill>
                <a:effectLst/>
                <a:uLnTx/>
                <a:uFillTx/>
                <a:latin typeface="华文行楷" panose="02010800040101010101" pitchFamily="2" charset="-122"/>
                <a:ea typeface="华文行楷" panose="02010800040101010101" pitchFamily="2" charset="-122"/>
                <a:cs typeface="+mn-cs"/>
              </a:rPr>
              <a:t>数据科学与知识工程研究所</a:t>
            </a:r>
            <a:endParaRPr kumimoji="0" lang="zh-CN" altLang="en-US" sz="2800" b="0" i="0" u="none" strike="noStrike" kern="1200" cap="none" spc="0" normalizeH="0" baseline="0" noProof="0" dirty="0">
              <a:ln>
                <a:noFill/>
              </a:ln>
              <a:solidFill>
                <a:srgbClr val="5B9BD5">
                  <a:lumMod val="75000"/>
                </a:srgbClr>
              </a:solidFill>
              <a:effectLst/>
              <a:uLnTx/>
              <a:uFillTx/>
              <a:latin typeface="华文行楷" panose="02010800040101010101" pitchFamily="2" charset="-122"/>
              <a:ea typeface="华文行楷" panose="02010800040101010101" pitchFamily="2" charset="-122"/>
              <a:cs typeface="+mn-cs"/>
            </a:endParaRPr>
          </a:p>
        </p:txBody>
      </p:sp>
      <p:sp>
        <p:nvSpPr>
          <p:cNvPr id="32772" name="Text Box 4"/>
          <p:cNvSpPr txBox="1"/>
          <p:nvPr/>
        </p:nvSpPr>
        <p:spPr>
          <a:xfrm>
            <a:off x="3497115" y="3413051"/>
            <a:ext cx="5415257" cy="109156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lang="zh-CN" altLang="en-US" sz="2600" b="1" noProof="0" dirty="0">
                <a:ln>
                  <a:noFill/>
                </a:ln>
                <a:solidFill>
                  <a:srgbClr val="0070C0"/>
                </a:solidFill>
                <a:effectLst/>
                <a:uLnTx/>
                <a:uFillTx/>
                <a:latin typeface="微软雅黑" panose="020B0503020204020204" pitchFamily="34" charset="-122"/>
                <a:ea typeface="楷体_GB2312" panose="02010609030101010101" pitchFamily="49" charset="-122"/>
                <a:sym typeface="+mn-ea"/>
              </a:rPr>
              <a:t>授课教师：  </a:t>
            </a:r>
            <a:r>
              <a:rPr lang="zh-CN" altLang="en-US" sz="2600" noProof="0" dirty="0">
                <a:ln>
                  <a:noFill/>
                </a:ln>
                <a:solidFill>
                  <a:srgbClr val="0070C0"/>
                </a:solidFill>
                <a:effectLst/>
                <a:uLnTx/>
                <a:uFillTx/>
                <a:latin typeface="微软雅黑" panose="020B0503020204020204" pitchFamily="34" charset="-122"/>
                <a:ea typeface="楷体_GB2312" panose="02010609030101010101" pitchFamily="49" charset="-122"/>
                <a:sym typeface="+mn-ea"/>
              </a:rPr>
              <a:t>袁野 </a:t>
            </a:r>
            <a:r>
              <a:rPr lang="en-US" altLang="zh-CN" sz="2600" noProof="0" dirty="0">
                <a:ln>
                  <a:noFill/>
                </a:ln>
                <a:solidFill>
                  <a:srgbClr val="0070C0"/>
                </a:solidFill>
                <a:effectLst/>
                <a:uLnTx/>
                <a:uFillTx/>
                <a:latin typeface="微软雅黑" panose="020B0503020204020204" pitchFamily="34" charset="-122"/>
                <a:ea typeface="楷体_GB2312" panose="02010609030101010101" pitchFamily="49" charset="-122"/>
                <a:sym typeface="+mn-ea"/>
              </a:rPr>
              <a:t>(</a:t>
            </a:r>
            <a:r>
              <a:rPr lang="zh-CN" altLang="en-US" sz="2600" noProof="0" dirty="0">
                <a:ln>
                  <a:noFill/>
                </a:ln>
                <a:solidFill>
                  <a:srgbClr val="0070C0"/>
                </a:solidFill>
                <a:effectLst/>
                <a:uLnTx/>
                <a:uFillTx/>
                <a:latin typeface="微软雅黑" panose="020B0503020204020204" pitchFamily="34" charset="-122"/>
                <a:ea typeface="楷体_GB2312" panose="02010609030101010101" pitchFamily="49" charset="-122"/>
                <a:sym typeface="+mn-ea"/>
              </a:rPr>
              <a:t>教授、博导</a:t>
            </a:r>
            <a:r>
              <a:rPr lang="en-US" altLang="zh-CN" sz="2600" noProof="0" dirty="0">
                <a:ln>
                  <a:noFill/>
                </a:ln>
                <a:solidFill>
                  <a:srgbClr val="0070C0"/>
                </a:solidFill>
                <a:effectLst/>
                <a:uLnTx/>
                <a:uFillTx/>
                <a:latin typeface="微软雅黑" panose="020B0503020204020204" pitchFamily="34" charset="-122"/>
                <a:ea typeface="楷体_GB2312" panose="02010609030101010101" pitchFamily="49" charset="-122"/>
                <a:sym typeface="+mn-ea"/>
              </a:rPr>
              <a:t>)</a:t>
            </a:r>
            <a:endPar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楷体_GB2312" panose="02010609030101010101" pitchFamily="49" charset="-122"/>
              <a:cs typeface="+mn-cs"/>
            </a:endParaRPr>
          </a:p>
          <a:p>
            <a:pPr marL="1371600" marR="0" lvl="3" indent="457200" algn="l" defTabSz="914400" rtl="0" eaLnBrk="1" fontAlgn="auto" latinLnBrk="0" hangingPunct="1">
              <a:lnSpc>
                <a:spcPct val="100000"/>
              </a:lnSpc>
              <a:spcBef>
                <a:spcPct val="50000"/>
              </a:spcBef>
              <a:spcAft>
                <a:spcPts val="0"/>
              </a:spcAft>
              <a:buClrTx/>
              <a:buSzTx/>
              <a:buFontTx/>
              <a:buNone/>
              <a:defRPr/>
            </a:pPr>
            <a:r>
              <a:rPr lang="zh-CN" altLang="en-US" sz="2600" noProof="0" dirty="0">
                <a:ln>
                  <a:noFill/>
                </a:ln>
                <a:solidFill>
                  <a:srgbClr val="0070C0"/>
                </a:solidFill>
                <a:effectLst/>
                <a:uLnTx/>
                <a:uFillTx/>
                <a:latin typeface="微软雅黑" panose="020B0503020204020204" pitchFamily="34" charset="-122"/>
                <a:ea typeface="楷体_GB2312" panose="02010609030101010101" pitchFamily="49" charset="-122"/>
                <a:sym typeface="+mn-ea"/>
              </a:rPr>
              <a:t>李博扬（助理教授）</a:t>
            </a:r>
            <a:endParaRPr kumimoji="0" lang="zh-CN" altLang="zh-CN" sz="2600" b="0" i="0" u="none" strike="noStrike" kern="1200" cap="none" spc="0" normalizeH="0" baseline="0" noProof="0" dirty="0">
              <a:ln>
                <a:noFill/>
              </a:ln>
              <a:solidFill>
                <a:srgbClr val="0070C0"/>
              </a:solidFill>
              <a:effectLst/>
              <a:uLnTx/>
              <a:uFillTx/>
              <a:latin typeface="Times New Roman" panose="02020603050405020304" pitchFamily="18" charset="0"/>
              <a:ea typeface="楷体_GB2312" panose="02010609030101010101" pitchFamily="49" charset="-122"/>
              <a:cs typeface="+mn-cs"/>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ransition spd="med">
    <p:pull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概述</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25226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概述</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功能角色</a:t>
            </a:r>
            <a:endParaRPr lang="zh-CN" altLang="en-US" sz="2400" b="1" dirty="0">
              <a:latin typeface="黑体" panose="02010609060101010101" pitchFamily="2" charset="-122"/>
              <a:ea typeface="黑体" panose="02010609060101010101" pitchFamily="2" charset="-122"/>
            </a:endParaRPr>
          </a:p>
        </p:txBody>
      </p:sp>
      <p:sp>
        <p:nvSpPr>
          <p:cNvPr id="13" name="内容占位符 4"/>
          <p:cNvSpPr txBox="1"/>
          <p:nvPr/>
        </p:nvSpPr>
        <p:spPr>
          <a:xfrm>
            <a:off x="606712" y="2160915"/>
            <a:ext cx="5641657" cy="453545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lvl="0">
              <a:buClr>
                <a:srgbClr val="0070C0"/>
              </a:buClr>
              <a:buFont typeface="Wingdings" panose="05000000000000000000" pitchFamily="2" charset="2"/>
              <a:buChar char="Ø"/>
            </a:pPr>
            <a:r>
              <a:rPr lang="en-US" altLang="zh-CN" sz="1800" dirty="0">
                <a:solidFill>
                  <a:schemeClr val="tx1"/>
                </a:solidFill>
                <a:latin typeface="Arial" panose="020B0604020202020204"/>
                <a:ea typeface="微软雅黑" panose="020B0503020204020204" pitchFamily="34" charset="-122"/>
              </a:rPr>
              <a:t>3</a:t>
            </a:r>
            <a:r>
              <a:rPr lang="zh-CN" altLang="en-US" sz="1800" dirty="0">
                <a:solidFill>
                  <a:schemeClr val="tx1"/>
                </a:solidFill>
                <a:latin typeface="Arial" panose="020B0604020202020204"/>
                <a:ea typeface="微软雅黑" panose="020B0503020204020204" pitchFamily="34" charset="-122"/>
              </a:rPr>
              <a:t>．虚拟的应用平台</a:t>
            </a:r>
            <a:endParaRPr lang="zh-CN" altLang="en-US" sz="1800" dirty="0">
              <a:solidFill>
                <a:schemeClr val="tx1"/>
              </a:solidFill>
              <a:latin typeface="Arial" panose="020B0604020202020204"/>
              <a:ea typeface="微软雅黑" panose="020B0503020204020204" pitchFamily="34" charset="-122"/>
            </a:endParaRPr>
          </a:p>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sp>
        <p:nvSpPr>
          <p:cNvPr id="2" name="矩形 1"/>
          <p:cNvSpPr/>
          <p:nvPr/>
        </p:nvSpPr>
        <p:spPr>
          <a:xfrm>
            <a:off x="606711" y="2530542"/>
            <a:ext cx="11215833" cy="1372683"/>
          </a:xfrm>
          <a:prstGeom prst="rect">
            <a:avLst/>
          </a:prstGeom>
        </p:spPr>
        <p:txBody>
          <a:bodyPr wrap="square">
            <a:spAutoFit/>
          </a:bodyPr>
          <a:lstStyle/>
          <a:p>
            <a:pPr lvl="0" indent="457200" defTabSz="1219835">
              <a:lnSpc>
                <a:spcPct val="130000"/>
              </a:lnSpc>
              <a:spcBef>
                <a:spcPct val="20000"/>
              </a:spcBef>
              <a:buSzPct val="80000"/>
            </a:pPr>
            <a:r>
              <a:rPr lang="zh-CN" altLang="en-US" sz="1600" dirty="0">
                <a:latin typeface="Arial" panose="020B0604020202020204"/>
                <a:ea typeface="微软雅黑" panose="020B0503020204020204" pitchFamily="34" charset="-122"/>
              </a:rPr>
              <a:t>从使用模式上来看，作为应用运行管理的环境，</a:t>
            </a:r>
            <a:r>
              <a:rPr lang="en-US" altLang="zh-CN" sz="1600" dirty="0">
                <a:latin typeface="Arial" panose="020B0604020202020204"/>
                <a:ea typeface="微软雅黑" panose="020B0503020204020204" pitchFamily="34" charset="-122"/>
              </a:rPr>
              <a:t>PaaS</a:t>
            </a:r>
            <a:r>
              <a:rPr lang="zh-CN" altLang="en-US" sz="1600" dirty="0">
                <a:latin typeface="Arial" panose="020B0604020202020204"/>
                <a:ea typeface="微软雅黑" panose="020B0503020204020204" pitchFamily="34" charset="-122"/>
              </a:rPr>
              <a:t>模糊了物理资源的限制，在应用看来是一个按需索取、无限可扩的虚拟平台，如下图所示。</a:t>
            </a:r>
            <a:r>
              <a:rPr lang="en-US" altLang="zh-CN" sz="1600" dirty="0">
                <a:latin typeface="Arial" panose="020B0604020202020204"/>
                <a:ea typeface="微软雅黑" panose="020B0503020204020204" pitchFamily="34" charset="-122"/>
              </a:rPr>
              <a:t>PaaS</a:t>
            </a:r>
            <a:r>
              <a:rPr lang="zh-CN" altLang="en-US" sz="1600" dirty="0">
                <a:latin typeface="Arial" panose="020B0604020202020204"/>
                <a:ea typeface="微软雅黑" panose="020B0503020204020204" pitchFamily="34" charset="-122"/>
              </a:rPr>
              <a:t>作为云应用的运行环境，云应用通过</a:t>
            </a:r>
            <a:r>
              <a:rPr lang="en-US" altLang="zh-CN" sz="1600" dirty="0">
                <a:latin typeface="Arial" panose="020B0604020202020204"/>
                <a:ea typeface="微软雅黑" panose="020B0503020204020204" pitchFamily="34" charset="-122"/>
              </a:rPr>
              <a:t>PaaS</a:t>
            </a:r>
            <a:r>
              <a:rPr lang="zh-CN" altLang="en-US" sz="1600" dirty="0">
                <a:latin typeface="Arial" panose="020B0604020202020204"/>
                <a:ea typeface="微软雅黑" panose="020B0503020204020204" pitchFamily="34" charset="-122"/>
              </a:rPr>
              <a:t>所提供的编程接口（</a:t>
            </a:r>
            <a:r>
              <a:rPr lang="en-US" altLang="zh-CN" sz="1600" dirty="0">
                <a:latin typeface="Arial" panose="020B0604020202020204"/>
                <a:ea typeface="微软雅黑" panose="020B0503020204020204" pitchFamily="34" charset="-122"/>
              </a:rPr>
              <a:t>API</a:t>
            </a:r>
            <a:r>
              <a:rPr lang="zh-CN" altLang="en-US" sz="1600" dirty="0">
                <a:latin typeface="Arial" panose="020B0604020202020204"/>
                <a:ea typeface="微软雅黑" panose="020B0503020204020204" pitchFamily="34" charset="-122"/>
              </a:rPr>
              <a:t>）按需获取运行所需要的各种（虚拟的）资源和能力。总之，</a:t>
            </a:r>
            <a:r>
              <a:rPr lang="en-US" altLang="zh-CN" sz="1600" dirty="0">
                <a:latin typeface="Arial" panose="020B0604020202020204"/>
                <a:ea typeface="微软雅黑" panose="020B0503020204020204" pitchFamily="34" charset="-122"/>
              </a:rPr>
              <a:t>PaaS</a:t>
            </a:r>
            <a:r>
              <a:rPr lang="zh-CN" altLang="en-US" sz="1600" dirty="0">
                <a:latin typeface="Arial" panose="020B0604020202020204"/>
                <a:ea typeface="微软雅黑" panose="020B0503020204020204" pitchFamily="34" charset="-122"/>
              </a:rPr>
              <a:t>针对的是有效并自动管理大量应用的需求。</a:t>
            </a:r>
            <a:r>
              <a:rPr lang="en-US" altLang="zh-CN" sz="1600" dirty="0">
                <a:latin typeface="Arial" panose="020B0604020202020204"/>
                <a:ea typeface="微软雅黑" panose="020B0503020204020204" pitchFamily="34" charset="-122"/>
              </a:rPr>
              <a:t>PaaS</a:t>
            </a:r>
            <a:r>
              <a:rPr lang="zh-CN" altLang="en-US" sz="1600" dirty="0">
                <a:latin typeface="Arial" panose="020B0604020202020204"/>
                <a:ea typeface="微软雅黑" panose="020B0503020204020204" pitchFamily="34" charset="-122"/>
              </a:rPr>
              <a:t>的功能和结构设计要满足这样的需求。</a:t>
            </a:r>
            <a:endParaRPr lang="zh-CN" altLang="en-US" sz="1600" dirty="0">
              <a:latin typeface="Arial" panose="020B0604020202020204"/>
              <a:ea typeface="微软雅黑" panose="020B0503020204020204" pitchFamily="34" charset="-122"/>
            </a:endParaRPr>
          </a:p>
        </p:txBody>
      </p:sp>
      <p:sp>
        <p:nvSpPr>
          <p:cNvPr id="14" name="Text Box 15"/>
          <p:cNvSpPr txBox="1">
            <a:spLocks noChangeArrowheads="1"/>
          </p:cNvSpPr>
          <p:nvPr/>
        </p:nvSpPr>
        <p:spPr bwMode="auto">
          <a:xfrm>
            <a:off x="4510520" y="6414040"/>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2000" dirty="0">
                <a:solidFill>
                  <a:srgbClr val="4C6062"/>
                </a:solidFill>
                <a:latin typeface="微软雅黑" panose="020B0503020204020204" pitchFamily="34" charset="-122"/>
                <a:ea typeface="微软雅黑" panose="020B0503020204020204" pitchFamily="34" charset="-122"/>
              </a:rPr>
              <a:t>PaaS</a:t>
            </a:r>
            <a:r>
              <a:rPr lang="zh-CN" altLang="en-US" sz="2000" dirty="0">
                <a:solidFill>
                  <a:srgbClr val="4C6062"/>
                </a:solidFill>
                <a:latin typeface="微软雅黑" panose="020B0503020204020204" pitchFamily="34" charset="-122"/>
                <a:ea typeface="微软雅黑" panose="020B0503020204020204" pitchFamily="34" charset="-122"/>
              </a:rPr>
              <a:t>作为虚拟的应用平台</a:t>
            </a:r>
            <a:endParaRPr lang="zh-CN" altLang="en-US" sz="2000" dirty="0">
              <a:solidFill>
                <a:srgbClr val="4C6062"/>
              </a:solidFill>
              <a:latin typeface="微软雅黑" panose="020B0503020204020204" pitchFamily="34" charset="-122"/>
              <a:ea typeface="微软雅黑" panose="020B0503020204020204" pitchFamily="34" charset="-122"/>
            </a:endParaRPr>
          </a:p>
        </p:txBody>
      </p:sp>
      <p:pic>
        <p:nvPicPr>
          <p:cNvPr id="15" name="图片 105"/>
          <p:cNvPicPr>
            <a:picLocks noChangeAspect="1" noChangeArrowheads="1"/>
          </p:cNvPicPr>
          <p:nvPr/>
        </p:nvPicPr>
        <p:blipFill>
          <a:blip r:embed="rId2">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156191" y="3613750"/>
            <a:ext cx="7764529" cy="279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提纲</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grpSp>
        <p:nvGrpSpPr>
          <p:cNvPr id="9" name="组合 5"/>
          <p:cNvGrpSpPr/>
          <p:nvPr/>
        </p:nvGrpSpPr>
        <p:grpSpPr bwMode="auto">
          <a:xfrm rot="-5400000">
            <a:off x="286754" y="3638395"/>
            <a:ext cx="5072099" cy="214340"/>
            <a:chOff x="0" y="3259139"/>
            <a:chExt cx="9144001" cy="195287"/>
          </a:xfrm>
        </p:grpSpPr>
        <p:sp>
          <p:nvSpPr>
            <p:cNvPr id="10"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1" name="Rectangle 4"/>
            <p:cNvSpPr>
              <a:spLocks noChangeArrowheads="1"/>
            </p:cNvSpPr>
            <p:nvPr/>
          </p:nvSpPr>
          <p:spPr bwMode="gray">
            <a:xfrm>
              <a:off x="0" y="3312046"/>
              <a:ext cx="9144000" cy="142380"/>
            </a:xfrm>
            <a:prstGeom prst="rect">
              <a:avLst/>
            </a:prstGeom>
            <a:gradFill rotWithShape="1">
              <a:gsLst>
                <a:gs pos="0">
                  <a:srgbClr val="CFCFCF"/>
                </a:gs>
                <a:gs pos="100000">
                  <a:srgbClr val="5F5F5F"/>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nvGrpSpPr>
          <p:cNvPr id="12" name="组合 11"/>
          <p:cNvGrpSpPr/>
          <p:nvPr/>
        </p:nvGrpSpPr>
        <p:grpSpPr>
          <a:xfrm>
            <a:off x="2391229" y="1264810"/>
            <a:ext cx="6120000" cy="1188000"/>
            <a:chOff x="1066800" y="1117694"/>
            <a:chExt cx="6324600" cy="1159177"/>
          </a:xfrm>
        </p:grpSpPr>
        <p:grpSp>
          <p:nvGrpSpPr>
            <p:cNvPr id="13" name="组合 62"/>
            <p:cNvGrpSpPr/>
            <p:nvPr/>
          </p:nvGrpSpPr>
          <p:grpSpPr bwMode="auto">
            <a:xfrm>
              <a:off x="1447800" y="1138098"/>
              <a:ext cx="5943600" cy="1138773"/>
              <a:chOff x="1752601" y="2209799"/>
              <a:chExt cx="6934200" cy="1138037"/>
            </a:xfrm>
          </p:grpSpPr>
          <p:sp>
            <p:nvSpPr>
              <p:cNvPr id="26"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7" name="Text Box 9"/>
              <p:cNvSpPr txBox="1">
                <a:spLocks noChangeArrowheads="1"/>
              </p:cNvSpPr>
              <p:nvPr/>
            </p:nvSpPr>
            <p:spPr bwMode="gray">
              <a:xfrm>
                <a:off x="2397105" y="2209799"/>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概述</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14" name="Group 65"/>
            <p:cNvGrpSpPr/>
            <p:nvPr/>
          </p:nvGrpSpPr>
          <p:grpSpPr bwMode="auto">
            <a:xfrm>
              <a:off x="1066800" y="1117694"/>
              <a:ext cx="854075" cy="922338"/>
              <a:chOff x="2789" y="1625"/>
              <a:chExt cx="847" cy="915"/>
            </a:xfrm>
          </p:grpSpPr>
          <p:sp>
            <p:nvSpPr>
              <p:cNvPr id="1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7"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8"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9"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0"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21" name="Group 71"/>
              <p:cNvGrpSpPr/>
              <p:nvPr/>
            </p:nvGrpSpPr>
            <p:grpSpPr bwMode="auto">
              <a:xfrm>
                <a:off x="2899" y="1735"/>
                <a:ext cx="687" cy="688"/>
                <a:chOff x="4166" y="1706"/>
                <a:chExt cx="1252" cy="1252"/>
              </a:xfrm>
            </p:grpSpPr>
            <p:sp>
              <p:nvSpPr>
                <p:cNvPr id="22"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3"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4"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5"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15" name="矩形 14"/>
            <p:cNvSpPr/>
            <p:nvPr/>
          </p:nvSpPr>
          <p:spPr>
            <a:xfrm>
              <a:off x="1214438" y="1305019"/>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一</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28" name="组合 27"/>
          <p:cNvGrpSpPr/>
          <p:nvPr/>
        </p:nvGrpSpPr>
        <p:grpSpPr>
          <a:xfrm>
            <a:off x="2391229" y="3402556"/>
            <a:ext cx="6120000" cy="929219"/>
            <a:chOff x="1066800" y="3187702"/>
            <a:chExt cx="6324600" cy="922338"/>
          </a:xfrm>
        </p:grpSpPr>
        <p:grpSp>
          <p:nvGrpSpPr>
            <p:cNvPr id="29" name="组合 63"/>
            <p:cNvGrpSpPr/>
            <p:nvPr/>
          </p:nvGrpSpPr>
          <p:grpSpPr bwMode="auto">
            <a:xfrm>
              <a:off x="1447800" y="3335333"/>
              <a:ext cx="5943600" cy="614372"/>
              <a:chOff x="1752601" y="2205030"/>
              <a:chExt cx="6934200" cy="613974"/>
            </a:xfrm>
          </p:grpSpPr>
          <p:sp>
            <p:nvSpPr>
              <p:cNvPr id="42"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3"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Cloud Foundry</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30" name="Group 65"/>
            <p:cNvGrpSpPr/>
            <p:nvPr/>
          </p:nvGrpSpPr>
          <p:grpSpPr bwMode="auto">
            <a:xfrm>
              <a:off x="1066800" y="3187702"/>
              <a:ext cx="854075" cy="922338"/>
              <a:chOff x="2789" y="1625"/>
              <a:chExt cx="847" cy="915"/>
            </a:xfrm>
          </p:grpSpPr>
          <p:sp>
            <p:nvSpPr>
              <p:cNvPr id="3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6"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37" name="Group 71"/>
              <p:cNvGrpSpPr/>
              <p:nvPr/>
            </p:nvGrpSpPr>
            <p:grpSpPr bwMode="auto">
              <a:xfrm>
                <a:off x="2899" y="1735"/>
                <a:ext cx="687" cy="688"/>
                <a:chOff x="4166" y="1706"/>
                <a:chExt cx="1252" cy="1252"/>
              </a:xfrm>
            </p:grpSpPr>
            <p:sp>
              <p:nvSpPr>
                <p:cNvPr id="3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31" name="矩形 30"/>
            <p:cNvSpPr/>
            <p:nvPr/>
          </p:nvSpPr>
          <p:spPr>
            <a:xfrm>
              <a:off x="1214438" y="3321052"/>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三</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4" name="组合 43"/>
          <p:cNvGrpSpPr/>
          <p:nvPr/>
        </p:nvGrpSpPr>
        <p:grpSpPr>
          <a:xfrm>
            <a:off x="2391229" y="4535043"/>
            <a:ext cx="6120000" cy="932666"/>
            <a:chOff x="1066800" y="4340235"/>
            <a:chExt cx="6234090" cy="922338"/>
          </a:xfrm>
        </p:grpSpPr>
        <p:grpSp>
          <p:nvGrpSpPr>
            <p:cNvPr id="45" name="组合 66"/>
            <p:cNvGrpSpPr/>
            <p:nvPr/>
          </p:nvGrpSpPr>
          <p:grpSpPr bwMode="auto">
            <a:xfrm>
              <a:off x="1357290" y="4483113"/>
              <a:ext cx="5943600" cy="609601"/>
              <a:chOff x="1752601" y="2209798"/>
              <a:chExt cx="6934200" cy="609206"/>
            </a:xfrm>
          </p:grpSpPr>
          <p:sp>
            <p:nvSpPr>
              <p:cNvPr id="58"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9" name="Text Box 9"/>
              <p:cNvSpPr txBox="1">
                <a:spLocks noChangeArrowheads="1"/>
              </p:cNvSpPr>
              <p:nvPr/>
            </p:nvSpPr>
            <p:spPr bwMode="gray">
              <a:xfrm>
                <a:off x="2513808" y="2209798"/>
                <a:ext cx="5700713" cy="577925"/>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Hadoop</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6" name="Group 65"/>
            <p:cNvGrpSpPr/>
            <p:nvPr/>
          </p:nvGrpSpPr>
          <p:grpSpPr bwMode="auto">
            <a:xfrm>
              <a:off x="1066800" y="4340235"/>
              <a:ext cx="854075" cy="922338"/>
              <a:chOff x="2789" y="1625"/>
              <a:chExt cx="847" cy="915"/>
            </a:xfrm>
          </p:grpSpPr>
          <p:sp>
            <p:nvSpPr>
              <p:cNvPr id="48"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9"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0"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1"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2"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53" name="Group 71"/>
              <p:cNvGrpSpPr/>
              <p:nvPr/>
            </p:nvGrpSpPr>
            <p:grpSpPr bwMode="auto">
              <a:xfrm>
                <a:off x="2899" y="1735"/>
                <a:ext cx="687" cy="688"/>
                <a:chOff x="4166" y="1706"/>
                <a:chExt cx="1252" cy="1252"/>
              </a:xfrm>
            </p:grpSpPr>
            <p:sp>
              <p:nvSpPr>
                <p:cNvPr id="54"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5"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6"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7"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47" name="矩形 46"/>
            <p:cNvSpPr/>
            <p:nvPr/>
          </p:nvSpPr>
          <p:spPr>
            <a:xfrm>
              <a:off x="1189038" y="4464057"/>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四</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0" name="组合 59"/>
          <p:cNvGrpSpPr/>
          <p:nvPr/>
        </p:nvGrpSpPr>
        <p:grpSpPr>
          <a:xfrm>
            <a:off x="2391229" y="2270070"/>
            <a:ext cx="6120000" cy="929219"/>
            <a:chOff x="1033482" y="2049448"/>
            <a:chExt cx="6324600" cy="922338"/>
          </a:xfrm>
        </p:grpSpPr>
        <p:grpSp>
          <p:nvGrpSpPr>
            <p:cNvPr id="61" name="组合 63"/>
            <p:cNvGrpSpPr/>
            <p:nvPr/>
          </p:nvGrpSpPr>
          <p:grpSpPr bwMode="auto">
            <a:xfrm>
              <a:off x="1414482" y="2197079"/>
              <a:ext cx="5943600" cy="614372"/>
              <a:chOff x="1752601" y="2205030"/>
              <a:chExt cx="6934200" cy="613974"/>
            </a:xfrm>
          </p:grpSpPr>
          <p:sp>
            <p:nvSpPr>
              <p:cNvPr id="7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5"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zh-CN" altLang="en-US" sz="3200" b="1" dirty="0">
                    <a:solidFill>
                      <a:srgbClr val="000000"/>
                    </a:solidFill>
                    <a:latin typeface="黑体" panose="02010609060101010101" pitchFamily="2" charset="-122"/>
                    <a:ea typeface="黑体" panose="02010609060101010101" pitchFamily="2" charset="-122"/>
                  </a:rPr>
                  <a:t>核心系统</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2" name="Group 65"/>
            <p:cNvGrpSpPr/>
            <p:nvPr/>
          </p:nvGrpSpPr>
          <p:grpSpPr bwMode="auto">
            <a:xfrm>
              <a:off x="1033482" y="2049448"/>
              <a:ext cx="854075" cy="922338"/>
              <a:chOff x="2789" y="1625"/>
              <a:chExt cx="847" cy="915"/>
            </a:xfrm>
          </p:grpSpPr>
          <p:sp>
            <p:nvSpPr>
              <p:cNvPr id="64"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5"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6"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7"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8"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69" name="Group 71"/>
              <p:cNvGrpSpPr/>
              <p:nvPr/>
            </p:nvGrpSpPr>
            <p:grpSpPr bwMode="auto">
              <a:xfrm>
                <a:off x="2897" y="1735"/>
                <a:ext cx="686" cy="688"/>
                <a:chOff x="4166" y="1706"/>
                <a:chExt cx="1251" cy="1252"/>
              </a:xfrm>
            </p:grpSpPr>
            <p:sp>
              <p:nvSpPr>
                <p:cNvPr id="70"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1"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2"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3"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63" name="矩形 62"/>
            <p:cNvSpPr/>
            <p:nvPr/>
          </p:nvSpPr>
          <p:spPr>
            <a:xfrm>
              <a:off x="1181120" y="2182798"/>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二</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76" name="组合 75"/>
          <p:cNvGrpSpPr/>
          <p:nvPr/>
        </p:nvGrpSpPr>
        <p:grpSpPr>
          <a:xfrm>
            <a:off x="2391229" y="5662775"/>
            <a:ext cx="6120000" cy="1296144"/>
            <a:chOff x="1041445" y="5404156"/>
            <a:chExt cx="6324600" cy="1296144"/>
          </a:xfrm>
        </p:grpSpPr>
        <p:grpSp>
          <p:nvGrpSpPr>
            <p:cNvPr id="77" name="组合 76"/>
            <p:cNvGrpSpPr/>
            <p:nvPr/>
          </p:nvGrpSpPr>
          <p:grpSpPr>
            <a:xfrm>
              <a:off x="1041445" y="5404156"/>
              <a:ext cx="6324600" cy="1296144"/>
              <a:chOff x="1043608" y="5445224"/>
              <a:chExt cx="6324600" cy="1296144"/>
            </a:xfrm>
          </p:grpSpPr>
          <p:grpSp>
            <p:nvGrpSpPr>
              <p:cNvPr id="79" name="组合 62"/>
              <p:cNvGrpSpPr/>
              <p:nvPr/>
            </p:nvGrpSpPr>
            <p:grpSpPr bwMode="auto">
              <a:xfrm>
                <a:off x="1424608" y="5602595"/>
                <a:ext cx="5943600" cy="1138773"/>
                <a:chOff x="1752601" y="2209800"/>
                <a:chExt cx="6934200" cy="1138037"/>
              </a:xfrm>
            </p:grpSpPr>
            <p:sp>
              <p:nvSpPr>
                <p:cNvPr id="91"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2" name="Text Box 9"/>
                <p:cNvSpPr txBox="1">
                  <a:spLocks noChangeArrowheads="1"/>
                </p:cNvSpPr>
                <p:nvPr/>
              </p:nvSpPr>
              <p:spPr bwMode="gray">
                <a:xfrm>
                  <a:off x="2397105" y="2209800"/>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体验</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80" name="Group 65"/>
              <p:cNvGrpSpPr/>
              <p:nvPr/>
            </p:nvGrpSpPr>
            <p:grpSpPr bwMode="auto">
              <a:xfrm>
                <a:off x="1043608" y="5445224"/>
                <a:ext cx="854075" cy="922338"/>
                <a:chOff x="2789" y="1625"/>
                <a:chExt cx="847" cy="915"/>
              </a:xfrm>
            </p:grpSpPr>
            <p:sp>
              <p:nvSpPr>
                <p:cNvPr id="8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5"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86" name="Group 71"/>
                <p:cNvGrpSpPr/>
                <p:nvPr/>
              </p:nvGrpSpPr>
              <p:grpSpPr bwMode="auto">
                <a:xfrm>
                  <a:off x="2899" y="1735"/>
                  <a:ext cx="687" cy="688"/>
                  <a:chOff x="4166" y="1706"/>
                  <a:chExt cx="1252" cy="1252"/>
                </a:xfrm>
              </p:grpSpPr>
              <p:sp>
                <p:nvSpPr>
                  <p:cNvPr id="8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grpSp>
        <p:sp>
          <p:nvSpPr>
            <p:cNvPr id="78" name="矩形 77"/>
            <p:cNvSpPr/>
            <p:nvPr/>
          </p:nvSpPr>
          <p:spPr>
            <a:xfrm>
              <a:off x="1191246" y="5580529"/>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五</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sp>
        <p:nvSpPr>
          <p:cNvPr id="94" name="Rectangle 35"/>
          <p:cNvSpPr>
            <a:spLocks noChangeArrowheads="1"/>
          </p:cNvSpPr>
          <p:nvPr/>
        </p:nvSpPr>
        <p:spPr bwMode="blackWhite">
          <a:xfrm>
            <a:off x="1341090" y="3351535"/>
            <a:ext cx="8286750" cy="3220515"/>
          </a:xfrm>
          <a:prstGeom prst="rect">
            <a:avLst/>
          </a:prstGeom>
          <a:solidFill>
            <a:schemeClr val="bg1">
              <a:alpha val="74901"/>
            </a:schemeClr>
          </a:solidFill>
          <a:ln w="25400" algn="ctr">
            <a:noFill/>
            <a:miter lim="800000"/>
          </a:ln>
        </p:spPr>
        <p:txBody>
          <a:bodyPr wrap="none" anchor="ctr"/>
          <a:lstStyle/>
          <a:p>
            <a:endParaRPr lang="zh-CN" altLang="en-US" b="0">
              <a:latin typeface="Tahoma" panose="020B0604030504040204" pitchFamily="34" charset="0"/>
            </a:endParaRPr>
          </a:p>
        </p:txBody>
      </p:sp>
      <p:sp>
        <p:nvSpPr>
          <p:cNvPr id="93" name="Rectangle 35"/>
          <p:cNvSpPr>
            <a:spLocks noChangeArrowheads="1"/>
          </p:cNvSpPr>
          <p:nvPr/>
        </p:nvSpPr>
        <p:spPr bwMode="blackWhite">
          <a:xfrm>
            <a:off x="1341090" y="1078361"/>
            <a:ext cx="8286750" cy="1190134"/>
          </a:xfrm>
          <a:prstGeom prst="rect">
            <a:avLst/>
          </a:prstGeom>
          <a:solidFill>
            <a:schemeClr val="bg1">
              <a:alpha val="74901"/>
            </a:schemeClr>
          </a:solidFill>
          <a:ln w="25400" algn="ctr">
            <a:noFill/>
            <a:miter lim="800000"/>
          </a:ln>
        </p:spPr>
        <p:txBody>
          <a:bodyPr wrap="none" anchor="ctr"/>
          <a:lstStyle/>
          <a:p>
            <a:endParaRPr lang="zh-CN" altLang="en-US" b="0">
              <a:latin typeface="Tahom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核心系统</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97361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核心系统</a:t>
            </a:r>
            <a:endParaRPr lang="zh-CN" altLang="en-US" sz="2800" b="1" dirty="0">
              <a:latin typeface="黑体" panose="02010609060101010101" pitchFamily="2" charset="-122"/>
              <a:ea typeface="黑体" panose="02010609060101010101" pitchFamily="2" charset="-122"/>
            </a:endParaRPr>
          </a:p>
        </p:txBody>
      </p:sp>
      <p:sp>
        <p:nvSpPr>
          <p:cNvPr id="11" name="内容占位符 3"/>
          <p:cNvSpPr txBox="1"/>
          <p:nvPr/>
        </p:nvSpPr>
        <p:spPr>
          <a:xfrm>
            <a:off x="606712" y="2605449"/>
            <a:ext cx="10820400" cy="2445658"/>
          </a:xfrm>
          <a:prstGeom prst="rect">
            <a:avLst/>
          </a:prstGeom>
          <a:solidFill>
            <a:srgbClr val="8064A2"/>
          </a:solidFill>
        </p:spPr>
        <p:txBody>
          <a:bodyPr vert="horz" lIns="121917" tIns="60958" rIns="121917" bIns="60958" rtlCol="0">
            <a:normAutofit fontScale="92500"/>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一个平台一般来讲只能对某类应用进行高效、方便的支持。在当前的</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IT</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实践中，存在大量不同类型的应用，因此，从用户的观点来看，</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与</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之间也存在着巨大的不同。然而，在实现</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的过程中，我们也会发现，</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作为一个系统，其中的功能和模块大致分为两类，首先是</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的核心系统，包含了</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的一系列本质特征，即使是在不同的</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中，也会有这些特征的实现；其次是</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的扩展系统，主要包含了针对其支持的应用类型的支持，比如</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GAE</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作为支持事务型</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Web</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应用的</a:t>
            </a:r>
            <a:r>
              <a:rPr kumimoji="0" lang="en-US" altLang="zh-CN"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rPr>
              <a:t>，就包含了数据访问和缓存的相应模块。本节讨论通用的核心系统。</a:t>
            </a:r>
            <a:endPar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20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核心系统</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97361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核心系统</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424346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简化的应用开发和部署模型</a:t>
            </a:r>
            <a:endParaRPr lang="zh-CN" altLang="en-US" sz="2400" b="1" dirty="0">
              <a:latin typeface="黑体" panose="02010609060101010101" pitchFamily="2" charset="-122"/>
              <a:ea typeface="黑体" panose="02010609060101010101" pitchFamily="2" charset="-122"/>
            </a:endParaRPr>
          </a:p>
        </p:txBody>
      </p:sp>
      <p:sp>
        <p:nvSpPr>
          <p:cNvPr id="2" name="矩形 1"/>
          <p:cNvSpPr/>
          <p:nvPr/>
        </p:nvSpPr>
        <p:spPr>
          <a:xfrm>
            <a:off x="375803" y="2160914"/>
            <a:ext cx="6096000" cy="4433393"/>
          </a:xfrm>
          <a:prstGeom prst="rect">
            <a:avLst/>
          </a:prstGeom>
        </p:spPr>
        <p:txBody>
          <a:bodyPr>
            <a:spAutoFit/>
          </a:bodyPr>
          <a:lstStyle/>
          <a:p>
            <a:pPr lvl="0" indent="457200" algn="just" defTabSz="1219835">
              <a:lnSpc>
                <a:spcPct val="130000"/>
              </a:lnSpc>
              <a:spcBef>
                <a:spcPct val="20000"/>
              </a:spcBef>
              <a:buSzPct val="80000"/>
            </a:pP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层的基本目的是为了进一步简化大量应用的开发、部署和运行管理。假设用户</a:t>
            </a:r>
            <a:r>
              <a:rPr lang="en-US" altLang="zh-CN" dirty="0">
                <a:latin typeface="Arial" panose="020B0604020202020204"/>
                <a:ea typeface="微软雅黑" panose="020B0503020204020204" pitchFamily="34" charset="-122"/>
              </a:rPr>
              <a:t>A</a:t>
            </a:r>
            <a:r>
              <a:rPr lang="zh-CN" altLang="en-US" dirty="0">
                <a:latin typeface="Arial" panose="020B0604020202020204"/>
                <a:ea typeface="微软雅黑" panose="020B0503020204020204" pitchFamily="34" charset="-122"/>
              </a:rPr>
              <a:t>和用户</a:t>
            </a:r>
            <a:r>
              <a:rPr lang="en-US" altLang="zh-CN" dirty="0">
                <a:latin typeface="Arial" panose="020B0604020202020204"/>
                <a:ea typeface="微软雅黑" panose="020B0503020204020204" pitchFamily="34" charset="-122"/>
              </a:rPr>
              <a:t>B</a:t>
            </a:r>
            <a:r>
              <a:rPr lang="zh-CN" altLang="en-US" dirty="0">
                <a:latin typeface="Arial" panose="020B0604020202020204"/>
                <a:ea typeface="微软雅黑" panose="020B0503020204020204" pitchFamily="34" charset="-122"/>
              </a:rPr>
              <a:t>都需要</a:t>
            </a:r>
            <a:r>
              <a:rPr lang="en-US" altLang="zh-CN" dirty="0">
                <a:latin typeface="Arial" panose="020B0604020202020204"/>
                <a:ea typeface="微软雅黑" panose="020B0503020204020204" pitchFamily="34" charset="-122"/>
              </a:rPr>
              <a:t>CRM</a:t>
            </a:r>
            <a:r>
              <a:rPr lang="zh-CN" altLang="en-US" dirty="0">
                <a:latin typeface="Arial" panose="020B0604020202020204"/>
                <a:ea typeface="微软雅黑" panose="020B0503020204020204" pitchFamily="34" charset="-122"/>
              </a:rPr>
              <a:t>的应用，用户</a:t>
            </a:r>
            <a:r>
              <a:rPr lang="en-US" altLang="zh-CN" dirty="0">
                <a:latin typeface="Arial" panose="020B0604020202020204"/>
                <a:ea typeface="微软雅黑" panose="020B0503020204020204" pitchFamily="34" charset="-122"/>
              </a:rPr>
              <a:t>A</a:t>
            </a:r>
            <a:r>
              <a:rPr lang="zh-CN" altLang="en-US" dirty="0">
                <a:latin typeface="Arial" panose="020B0604020202020204"/>
                <a:ea typeface="微软雅黑" panose="020B0503020204020204" pitchFamily="34" charset="-122"/>
              </a:rPr>
              <a:t>需要很高的数据可用性，而用户</a:t>
            </a:r>
            <a:r>
              <a:rPr lang="en-US" altLang="zh-CN" dirty="0">
                <a:latin typeface="Arial" panose="020B0604020202020204"/>
                <a:ea typeface="微软雅黑" panose="020B0503020204020204" pitchFamily="34" charset="-122"/>
              </a:rPr>
              <a:t>B</a:t>
            </a:r>
            <a:r>
              <a:rPr lang="zh-CN" altLang="en-US" dirty="0">
                <a:latin typeface="Arial" panose="020B0604020202020204"/>
                <a:ea typeface="微软雅黑" panose="020B0503020204020204" pitchFamily="34" charset="-122"/>
              </a:rPr>
              <a:t>则不太关心这个问题。开发人员只需要进行一次开发就能满足这两个企业的功能性需求，而应用管理人员则只需要在部署的时候根据业务的需求选择配置策略，云平台会自动为它们产生不同的部署和配置。</a:t>
            </a:r>
            <a:endParaRPr lang="zh-CN" altLang="en-US" dirty="0">
              <a:latin typeface="Arial" panose="020B0604020202020204"/>
              <a:ea typeface="微软雅黑" panose="020B0503020204020204" pitchFamily="34" charset="-122"/>
            </a:endParaRPr>
          </a:p>
          <a:p>
            <a:pPr lvl="0" indent="457200" algn="just" defTabSz="1219835">
              <a:lnSpc>
                <a:spcPct val="130000"/>
              </a:lnSpc>
              <a:spcBef>
                <a:spcPct val="20000"/>
              </a:spcBef>
              <a:buSzPct val="80000"/>
            </a:pP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层在传统的功能性和非功能性分离的基础上，把非功能性的需求实现以服务的方式提交给应用开发者使用，并且通过利用</a:t>
            </a:r>
            <a:r>
              <a:rPr lang="en-US" altLang="zh-CN" dirty="0">
                <a:latin typeface="Arial" panose="020B0604020202020204"/>
                <a:ea typeface="微软雅黑" panose="020B0503020204020204" pitchFamily="34" charset="-122"/>
              </a:rPr>
              <a:t>IaaS</a:t>
            </a:r>
            <a:r>
              <a:rPr lang="zh-CN" altLang="en-US" dirty="0">
                <a:latin typeface="Arial" panose="020B0604020202020204"/>
                <a:ea typeface="微软雅黑" panose="020B0503020204020204" pitchFamily="34" charset="-122"/>
              </a:rPr>
              <a:t>层的功能可以实现应用资源自动按需供给。所以，</a:t>
            </a: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层使得应用的开发更加简单，应用的运行更为自动化。</a:t>
            </a:r>
            <a:endParaRPr lang="zh-CN" altLang="en-US" dirty="0">
              <a:latin typeface="Arial" panose="020B0604020202020204"/>
              <a:ea typeface="微软雅黑" panose="020B0503020204020204" pitchFamily="34" charset="-122"/>
            </a:endParaRPr>
          </a:p>
        </p:txBody>
      </p:sp>
      <p:graphicFrame>
        <p:nvGraphicFramePr>
          <p:cNvPr id="14" name="对象 13"/>
          <p:cNvGraphicFramePr>
            <a:graphicFrameLocks noChangeAspect="1"/>
          </p:cNvGraphicFramePr>
          <p:nvPr/>
        </p:nvGraphicFramePr>
        <p:xfrm>
          <a:off x="6854248" y="2160914"/>
          <a:ext cx="5069898" cy="3096997"/>
        </p:xfrm>
        <a:graphic>
          <a:graphicData uri="http://schemas.openxmlformats.org/presentationml/2006/ole">
            <mc:AlternateContent xmlns:mc="http://schemas.openxmlformats.org/markup-compatibility/2006">
              <mc:Choice xmlns:v="urn:schemas-microsoft-com:vml" Requires="v">
                <p:oleObj spid="_x0000_s2081" name="" r:id="rId2" imgW="7670800" imgH="4673600" progId="Visio.Drawing.11">
                  <p:embed/>
                </p:oleObj>
              </mc:Choice>
              <mc:Fallback>
                <p:oleObj name="" r:id="rId2" imgW="7670800" imgH="4673600" progId="Visio.Drawing.11">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248" y="2160914"/>
                        <a:ext cx="5069898" cy="3096997"/>
                      </a:xfrm>
                      <a:prstGeom prst="rect">
                        <a:avLst/>
                      </a:prstGeom>
                      <a:noFill/>
                      <a:ln>
                        <a:solidFill>
                          <a:srgbClr val="4BACC6">
                            <a:lumMod val="60000"/>
                            <a:lumOff val="40000"/>
                          </a:srgbClr>
                        </a:solidFill>
                      </a:ln>
                    </p:spPr>
                  </p:pic>
                </p:oleObj>
              </mc:Fallback>
            </mc:AlternateContent>
          </a:graphicData>
        </a:graphic>
      </p:graphicFrame>
      <p:sp>
        <p:nvSpPr>
          <p:cNvPr id="15" name="Text Box 15"/>
          <p:cNvSpPr txBox="1">
            <a:spLocks noChangeArrowheads="1"/>
          </p:cNvSpPr>
          <p:nvPr/>
        </p:nvSpPr>
        <p:spPr bwMode="auto">
          <a:xfrm>
            <a:off x="7960301" y="5514344"/>
            <a:ext cx="32905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1800" dirty="0">
                <a:solidFill>
                  <a:srgbClr val="4C6062"/>
                </a:solidFill>
                <a:latin typeface="微软雅黑" panose="020B0503020204020204" pitchFamily="34" charset="-122"/>
                <a:ea typeface="微软雅黑" panose="020B0503020204020204" pitchFamily="34" charset="-122"/>
              </a:rPr>
              <a:t>PaaS</a:t>
            </a:r>
            <a:r>
              <a:rPr lang="zh-CN" altLang="en-US" sz="1800" dirty="0">
                <a:solidFill>
                  <a:srgbClr val="4C6062"/>
                </a:solidFill>
                <a:latin typeface="微软雅黑" panose="020B0503020204020204" pitchFamily="34" charset="-122"/>
                <a:ea typeface="微软雅黑" panose="020B0503020204020204" pitchFamily="34" charset="-122"/>
              </a:rPr>
              <a:t>平台实现的非功能性需求</a:t>
            </a:r>
            <a:endParaRPr lang="zh-CN" altLang="en-US" sz="18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核心系统</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97361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核心系统</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3934090"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自动资源获取和应用激活</a:t>
            </a:r>
            <a:endParaRPr lang="zh-CN" altLang="en-US" sz="2400" b="1" dirty="0">
              <a:latin typeface="黑体" panose="02010609060101010101" pitchFamily="2" charset="-122"/>
              <a:ea typeface="黑体" panose="02010609060101010101" pitchFamily="2" charset="-122"/>
            </a:endParaRPr>
          </a:p>
        </p:txBody>
      </p:sp>
      <p:sp>
        <p:nvSpPr>
          <p:cNvPr id="3" name="矩形 2"/>
          <p:cNvSpPr/>
          <p:nvPr/>
        </p:nvSpPr>
        <p:spPr>
          <a:xfrm>
            <a:off x="785091" y="2211526"/>
            <a:ext cx="10778836" cy="3519297"/>
          </a:xfrm>
          <a:prstGeom prst="rect">
            <a:avLst/>
          </a:prstGeom>
        </p:spPr>
        <p:txBody>
          <a:bodyPr wrap="square">
            <a:spAutoFit/>
          </a:bodyPr>
          <a:lstStyle/>
          <a:p>
            <a:pPr marL="457200" lvl="0" indent="-457200" defTabSz="1219835">
              <a:lnSpc>
                <a:spcPct val="130000"/>
              </a:lnSpc>
              <a:spcBef>
                <a:spcPct val="20000"/>
              </a:spcBef>
              <a:buSzPct val="80000"/>
              <a:buFont typeface="Wingdings" panose="05000000000000000000" pitchFamily="2" charset="2"/>
              <a:buChar char="l"/>
            </a:pPr>
            <a:r>
              <a:rPr lang="en-US" altLang="zh-CN" dirty="0">
                <a:solidFill>
                  <a:prstClr val="black">
                    <a:lumMod val="85000"/>
                    <a:lumOff val="15000"/>
                  </a:prstClr>
                </a:solidFill>
                <a:latin typeface="Arial" panose="020B0604020202020204"/>
                <a:ea typeface="微软雅黑" panose="020B0503020204020204" pitchFamily="34" charset="-122"/>
              </a:rPr>
              <a:t>PaaS</a:t>
            </a:r>
            <a:r>
              <a:rPr lang="zh-CN" altLang="en-US" dirty="0">
                <a:solidFill>
                  <a:prstClr val="black">
                    <a:lumMod val="85000"/>
                    <a:lumOff val="15000"/>
                  </a:prstClr>
                </a:solidFill>
                <a:latin typeface="Arial" panose="020B0604020202020204"/>
                <a:ea typeface="微软雅黑" panose="020B0503020204020204" pitchFamily="34" charset="-122"/>
              </a:rPr>
              <a:t>层可以建立在</a:t>
            </a:r>
            <a:r>
              <a:rPr lang="en-US" altLang="zh-CN" dirty="0">
                <a:solidFill>
                  <a:prstClr val="black">
                    <a:lumMod val="85000"/>
                    <a:lumOff val="15000"/>
                  </a:prstClr>
                </a:solidFill>
                <a:latin typeface="Arial" panose="020B0604020202020204"/>
                <a:ea typeface="微软雅黑" panose="020B0503020204020204" pitchFamily="34" charset="-122"/>
              </a:rPr>
              <a:t>IaaS</a:t>
            </a:r>
            <a:r>
              <a:rPr lang="zh-CN" altLang="en-US" dirty="0">
                <a:solidFill>
                  <a:prstClr val="black">
                    <a:lumMod val="85000"/>
                    <a:lumOff val="15000"/>
                  </a:prstClr>
                </a:solidFill>
                <a:latin typeface="Arial" panose="020B0604020202020204"/>
                <a:ea typeface="微软雅黑" panose="020B0503020204020204" pitchFamily="34" charset="-122"/>
              </a:rPr>
              <a:t>层之上，通过调用</a:t>
            </a:r>
            <a:r>
              <a:rPr lang="en-US" altLang="zh-CN" dirty="0">
                <a:solidFill>
                  <a:prstClr val="black">
                    <a:lumMod val="85000"/>
                    <a:lumOff val="15000"/>
                  </a:prstClr>
                </a:solidFill>
                <a:latin typeface="Arial" panose="020B0604020202020204"/>
                <a:ea typeface="微软雅黑" panose="020B0503020204020204" pitchFamily="34" charset="-122"/>
              </a:rPr>
              <a:t>IaaS</a:t>
            </a:r>
            <a:r>
              <a:rPr lang="zh-CN" altLang="en-US" dirty="0">
                <a:solidFill>
                  <a:prstClr val="black">
                    <a:lumMod val="85000"/>
                    <a:lumOff val="15000"/>
                  </a:prstClr>
                </a:solidFill>
                <a:latin typeface="Arial" panose="020B0604020202020204"/>
                <a:ea typeface="微软雅黑" panose="020B0503020204020204" pitchFamily="34" charset="-122"/>
              </a:rPr>
              <a:t>层的功能和接口获得相应的资源并分配给相应的应用，也可以直接实现基础设施管理的功能，而无须抽象出单独的</a:t>
            </a:r>
            <a:r>
              <a:rPr lang="en-US" altLang="zh-CN" dirty="0">
                <a:solidFill>
                  <a:prstClr val="black">
                    <a:lumMod val="85000"/>
                    <a:lumOff val="15000"/>
                  </a:prstClr>
                </a:solidFill>
                <a:latin typeface="Arial" panose="020B0604020202020204"/>
                <a:ea typeface="微软雅黑" panose="020B0503020204020204" pitchFamily="34" charset="-122"/>
              </a:rPr>
              <a:t>IaaS</a:t>
            </a:r>
            <a:r>
              <a:rPr lang="zh-CN" altLang="en-US" dirty="0">
                <a:solidFill>
                  <a:prstClr val="black">
                    <a:lumMod val="85000"/>
                    <a:lumOff val="15000"/>
                  </a:prstClr>
                </a:solidFill>
                <a:latin typeface="Arial" panose="020B0604020202020204"/>
                <a:ea typeface="微软雅黑" panose="020B0503020204020204" pitchFamily="34" charset="-122"/>
              </a:rPr>
              <a:t>层。</a:t>
            </a:r>
            <a:endParaRPr lang="zh-CN" altLang="en-US" dirty="0">
              <a:solidFill>
                <a:prstClr val="black">
                  <a:lumMod val="85000"/>
                  <a:lumOff val="15000"/>
                </a:prstClr>
              </a:solidFill>
              <a:latin typeface="Arial" panose="020B0604020202020204"/>
              <a:ea typeface="微软雅黑" panose="020B0503020204020204" pitchFamily="34" charset="-122"/>
            </a:endParaRPr>
          </a:p>
          <a:p>
            <a:pPr marL="457200" lvl="0" indent="-457200" defTabSz="1219835">
              <a:lnSpc>
                <a:spcPct val="130000"/>
              </a:lnSpc>
              <a:spcBef>
                <a:spcPct val="20000"/>
              </a:spcBef>
              <a:buSzPct val="80000"/>
              <a:buFont typeface="Wingdings" panose="05000000000000000000" pitchFamily="2" charset="2"/>
              <a:buChar char="l"/>
            </a:pPr>
            <a:r>
              <a:rPr lang="zh-CN" altLang="en-US" dirty="0">
                <a:solidFill>
                  <a:prstClr val="black">
                    <a:lumMod val="85000"/>
                    <a:lumOff val="15000"/>
                  </a:prstClr>
                </a:solidFill>
                <a:latin typeface="Arial" panose="020B0604020202020204"/>
                <a:ea typeface="微软雅黑" panose="020B0503020204020204" pitchFamily="34" charset="-122"/>
              </a:rPr>
              <a:t>提交给</a:t>
            </a:r>
            <a:r>
              <a:rPr lang="en-US" altLang="zh-CN" dirty="0">
                <a:solidFill>
                  <a:prstClr val="black">
                    <a:lumMod val="85000"/>
                    <a:lumOff val="15000"/>
                  </a:prstClr>
                </a:solidFill>
                <a:latin typeface="Arial" panose="020B0604020202020204"/>
                <a:ea typeface="微软雅黑" panose="020B0503020204020204" pitchFamily="34" charset="-122"/>
              </a:rPr>
              <a:t>PaaS</a:t>
            </a:r>
            <a:r>
              <a:rPr lang="zh-CN" altLang="en-US" dirty="0">
                <a:solidFill>
                  <a:prstClr val="black">
                    <a:lumMod val="85000"/>
                    <a:lumOff val="15000"/>
                  </a:prstClr>
                </a:solidFill>
                <a:latin typeface="Arial" panose="020B0604020202020204"/>
                <a:ea typeface="微软雅黑" panose="020B0503020204020204" pitchFamily="34" charset="-122"/>
              </a:rPr>
              <a:t>层的应用分为功能性模块和非功能性策略。</a:t>
            </a:r>
            <a:r>
              <a:rPr lang="en-US" altLang="zh-CN" dirty="0">
                <a:solidFill>
                  <a:prstClr val="black">
                    <a:lumMod val="85000"/>
                    <a:lumOff val="15000"/>
                  </a:prstClr>
                </a:solidFill>
                <a:latin typeface="Arial" panose="020B0604020202020204"/>
                <a:ea typeface="微软雅黑" panose="020B0503020204020204" pitchFamily="34" charset="-122"/>
              </a:rPr>
              <a:t>PaaS</a:t>
            </a:r>
            <a:r>
              <a:rPr lang="zh-CN" altLang="en-US" dirty="0">
                <a:solidFill>
                  <a:prstClr val="black">
                    <a:lumMod val="85000"/>
                    <a:lumOff val="15000"/>
                  </a:prstClr>
                </a:solidFill>
                <a:latin typeface="Arial" panose="020B0604020202020204"/>
                <a:ea typeface="微软雅黑" panose="020B0503020204020204" pitchFamily="34" charset="-122"/>
              </a:rPr>
              <a:t>层首先根据应用的这两方面的需求计算出支持该应用所需要的资源类型、配置模式和相应的数量。</a:t>
            </a:r>
            <a:endParaRPr lang="zh-CN" altLang="en-US" dirty="0">
              <a:solidFill>
                <a:prstClr val="black">
                  <a:lumMod val="85000"/>
                  <a:lumOff val="15000"/>
                </a:prstClr>
              </a:solidFill>
              <a:latin typeface="Arial" panose="020B0604020202020204"/>
              <a:ea typeface="微软雅黑" panose="020B0503020204020204" pitchFamily="34" charset="-122"/>
            </a:endParaRPr>
          </a:p>
          <a:p>
            <a:pPr marL="457200" lvl="0" indent="-457200" defTabSz="1219835">
              <a:lnSpc>
                <a:spcPct val="130000"/>
              </a:lnSpc>
              <a:spcBef>
                <a:spcPct val="20000"/>
              </a:spcBef>
              <a:buSzPct val="80000"/>
              <a:buFont typeface="Wingdings" panose="05000000000000000000" pitchFamily="2" charset="2"/>
              <a:buChar char="l"/>
            </a:pPr>
            <a:r>
              <a:rPr lang="zh-CN" altLang="en-US" dirty="0">
                <a:solidFill>
                  <a:prstClr val="black">
                    <a:lumMod val="85000"/>
                    <a:lumOff val="15000"/>
                  </a:prstClr>
                </a:solidFill>
                <a:latin typeface="Arial" panose="020B0604020202020204"/>
                <a:ea typeface="微软雅黑" panose="020B0503020204020204" pitchFamily="34" charset="-122"/>
              </a:rPr>
              <a:t>当为应用配置好运行所需要的各类资源之后，</a:t>
            </a:r>
            <a:r>
              <a:rPr lang="en-US" altLang="zh-CN" dirty="0">
                <a:solidFill>
                  <a:prstClr val="black">
                    <a:lumMod val="85000"/>
                    <a:lumOff val="15000"/>
                  </a:prstClr>
                </a:solidFill>
                <a:latin typeface="Arial" panose="020B0604020202020204"/>
                <a:ea typeface="微软雅黑" panose="020B0503020204020204" pitchFamily="34" charset="-122"/>
              </a:rPr>
              <a:t>PaaS</a:t>
            </a:r>
            <a:r>
              <a:rPr lang="zh-CN" altLang="en-US" dirty="0">
                <a:solidFill>
                  <a:prstClr val="black">
                    <a:lumMod val="85000"/>
                    <a:lumOff val="15000"/>
                  </a:prstClr>
                </a:solidFill>
                <a:latin typeface="Arial" panose="020B0604020202020204"/>
                <a:ea typeface="微软雅黑" panose="020B0503020204020204" pitchFamily="34" charset="-122"/>
              </a:rPr>
              <a:t>层需要激活应用，让应用确实运行起来并为其提供正常运行应有的功能。</a:t>
            </a:r>
            <a:endParaRPr lang="zh-CN" altLang="en-US" dirty="0">
              <a:solidFill>
                <a:prstClr val="black">
                  <a:lumMod val="85000"/>
                  <a:lumOff val="15000"/>
                </a:prstClr>
              </a:solidFill>
              <a:latin typeface="Arial" panose="020B0604020202020204"/>
              <a:ea typeface="微软雅黑" panose="020B0503020204020204" pitchFamily="34" charset="-122"/>
            </a:endParaRPr>
          </a:p>
          <a:p>
            <a:pPr marL="457200" lvl="0" indent="-457200" defTabSz="1219835">
              <a:lnSpc>
                <a:spcPct val="130000"/>
              </a:lnSpc>
              <a:spcBef>
                <a:spcPct val="20000"/>
              </a:spcBef>
              <a:buSzPct val="80000"/>
              <a:buFont typeface="Wingdings" panose="05000000000000000000" pitchFamily="2" charset="2"/>
              <a:buChar char="l"/>
            </a:pPr>
            <a:r>
              <a:rPr lang="zh-CN" altLang="en-US" dirty="0">
                <a:solidFill>
                  <a:prstClr val="black">
                    <a:lumMod val="85000"/>
                    <a:lumOff val="15000"/>
                  </a:prstClr>
                </a:solidFill>
                <a:latin typeface="Arial" panose="020B0604020202020204"/>
                <a:ea typeface="微软雅黑" panose="020B0503020204020204" pitchFamily="34" charset="-122"/>
              </a:rPr>
              <a:t>在应用的部署过程中，可能涉及应用模型没有指定但实例化的时候必须存在的功能模块。</a:t>
            </a:r>
            <a:endParaRPr lang="zh-CN" altLang="en-US" dirty="0">
              <a:solidFill>
                <a:prstClr val="black">
                  <a:lumMod val="85000"/>
                  <a:lumOff val="15000"/>
                </a:prstClr>
              </a:solidFill>
              <a:latin typeface="Arial" panose="020B0604020202020204"/>
              <a:ea typeface="微软雅黑" panose="020B0503020204020204" pitchFamily="34" charset="-122"/>
            </a:endParaRPr>
          </a:p>
          <a:p>
            <a:pPr marL="457200" lvl="0" indent="-457200" defTabSz="1219835">
              <a:lnSpc>
                <a:spcPct val="130000"/>
              </a:lnSpc>
              <a:spcBef>
                <a:spcPct val="20000"/>
              </a:spcBef>
              <a:buSzPct val="80000"/>
              <a:buFont typeface="Wingdings" panose="05000000000000000000" pitchFamily="2" charset="2"/>
              <a:buChar char="l"/>
            </a:pPr>
            <a:r>
              <a:rPr lang="zh-CN" altLang="en-US" dirty="0">
                <a:solidFill>
                  <a:prstClr val="black">
                    <a:lumMod val="85000"/>
                    <a:lumOff val="15000"/>
                  </a:prstClr>
                </a:solidFill>
                <a:latin typeface="Arial" panose="020B0604020202020204"/>
                <a:ea typeface="微软雅黑" panose="020B0503020204020204" pitchFamily="34" charset="-122"/>
              </a:rPr>
              <a:t>除了解析并实现资源之间的依赖关系外，在应用能够正式运行之前，还需要对资源进行一系列的配置和初始化工作。</a:t>
            </a:r>
            <a:endParaRPr lang="zh-CN" altLang="en-US" dirty="0">
              <a:solidFill>
                <a:prstClr val="black">
                  <a:lumMod val="85000"/>
                  <a:lumOff val="15000"/>
                </a:prstClr>
              </a:solidFill>
              <a:latin typeface="Arial" panose="020B0604020202020204"/>
              <a:ea typeface="微软雅黑" panose="020B0503020204020204" pitchFamily="34" charset="-122"/>
            </a:endParaRPr>
          </a:p>
        </p:txBody>
      </p:sp>
      <p:sp>
        <p:nvSpPr>
          <p:cNvPr id="11" name="Text Box 8"/>
          <p:cNvSpPr txBox="1">
            <a:spLocks noChangeArrowheads="1"/>
          </p:cNvSpPr>
          <p:nvPr/>
        </p:nvSpPr>
        <p:spPr bwMode="auto">
          <a:xfrm>
            <a:off x="1739407" y="6155351"/>
            <a:ext cx="9448800"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1900"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PaaS</a:t>
            </a:r>
            <a:r>
              <a:rPr lang="zh-CN" altLang="en-US" sz="1900"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层的一个基本特点是资源分配和应用激活的自动化操作。</a:t>
            </a:r>
            <a:endParaRPr lang="zh-CN" altLang="en-US" sz="1900"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endParaRP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85091" y="6038899"/>
            <a:ext cx="924109" cy="634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核心系统</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97361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核心系统</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331533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自动的应用运行管理</a:t>
            </a:r>
            <a:endParaRPr lang="zh-CN" altLang="en-US" sz="2400" b="1" dirty="0">
              <a:latin typeface="黑体" panose="02010609060101010101" pitchFamily="2" charset="-122"/>
              <a:ea typeface="黑体" panose="02010609060101010101" pitchFamily="2" charset="-122"/>
            </a:endParaRPr>
          </a:p>
        </p:txBody>
      </p:sp>
      <p:sp>
        <p:nvSpPr>
          <p:cNvPr id="2" name="矩形 1"/>
          <p:cNvSpPr/>
          <p:nvPr/>
        </p:nvSpPr>
        <p:spPr>
          <a:xfrm>
            <a:off x="480735" y="2363541"/>
            <a:ext cx="10769601" cy="3823996"/>
          </a:xfrm>
          <a:prstGeom prst="rect">
            <a:avLst/>
          </a:prstGeom>
        </p:spPr>
        <p:txBody>
          <a:bodyPr wrap="square">
            <a:spAutoFit/>
          </a:bodyPr>
          <a:lstStyle/>
          <a:p>
            <a:pPr lvl="0" indent="457200" defTabSz="1219835">
              <a:lnSpc>
                <a:spcPct val="130000"/>
              </a:lnSpc>
              <a:spcBef>
                <a:spcPct val="20000"/>
              </a:spcBef>
              <a:buSzPct val="80000"/>
            </a:pPr>
            <a:r>
              <a:rPr lang="zh-CN" altLang="en-US" dirty="0">
                <a:latin typeface="Arial" panose="020B0604020202020204"/>
                <a:ea typeface="微软雅黑" panose="020B0503020204020204" pitchFamily="34" charset="-122"/>
              </a:rPr>
              <a:t>（</a:t>
            </a:r>
            <a:r>
              <a:rPr lang="en-US" altLang="zh-CN" dirty="0">
                <a:latin typeface="Arial" panose="020B0604020202020204"/>
                <a:ea typeface="微软雅黑" panose="020B0503020204020204" pitchFamily="34" charset="-122"/>
              </a:rPr>
              <a:t>1</a:t>
            </a:r>
            <a:r>
              <a:rPr lang="zh-CN" altLang="en-US" dirty="0">
                <a:latin typeface="Arial" panose="020B0604020202020204"/>
                <a:ea typeface="微软雅黑" panose="020B0503020204020204" pitchFamily="34" charset="-122"/>
              </a:rPr>
              <a:t>）</a:t>
            </a: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则提供了应用运行环境和应用自身的分离；应用运行所需的资源、基础服务和管理操作都可以交由</a:t>
            </a: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平台来负责，甚至通过一系列技术实现自动化操作。在</a:t>
            </a: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平台上，企业仅需关心应用的功能，监控应用的运行是否达到要求，而无须关心如何准备好各种资源和条件来使其正常运行，后者由</a:t>
            </a: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平台来负责。</a:t>
            </a:r>
            <a:endParaRPr lang="zh-CN" altLang="en-US" dirty="0">
              <a:latin typeface="Arial" panose="020B0604020202020204"/>
              <a:ea typeface="微软雅黑" panose="020B0503020204020204" pitchFamily="34" charset="-122"/>
            </a:endParaRPr>
          </a:p>
          <a:p>
            <a:pPr lvl="0" indent="457200" defTabSz="1219835">
              <a:lnSpc>
                <a:spcPct val="130000"/>
              </a:lnSpc>
              <a:spcBef>
                <a:spcPct val="20000"/>
              </a:spcBef>
              <a:buSzPct val="80000"/>
            </a:pPr>
            <a:r>
              <a:rPr lang="zh-CN" altLang="en-US" dirty="0">
                <a:latin typeface="Arial" panose="020B0604020202020204"/>
                <a:ea typeface="微软雅黑" panose="020B0503020204020204" pitchFamily="34" charset="-122"/>
              </a:rPr>
              <a:t>（</a:t>
            </a:r>
            <a:r>
              <a:rPr lang="en-US" altLang="zh-CN" dirty="0">
                <a:latin typeface="Arial" panose="020B0604020202020204"/>
                <a:ea typeface="微软雅黑" panose="020B0503020204020204" pitchFamily="34" charset="-122"/>
              </a:rPr>
              <a:t>2</a:t>
            </a:r>
            <a:r>
              <a:rPr lang="zh-CN" altLang="en-US" dirty="0">
                <a:latin typeface="Arial" panose="020B0604020202020204"/>
                <a:ea typeface="微软雅黑" panose="020B0503020204020204" pitchFamily="34" charset="-122"/>
              </a:rPr>
              <a:t>）为了实现以应用为中心的管理模式，</a:t>
            </a: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展现给用户的是以应用为中心的逻辑视图，即展示应用逻辑层次上的功能模块，以及通过属性和策略所表达的非功能性约束。</a:t>
            </a:r>
            <a:endParaRPr lang="zh-CN" altLang="en-US" dirty="0">
              <a:latin typeface="Arial" panose="020B0604020202020204"/>
              <a:ea typeface="微软雅黑" panose="020B0503020204020204" pitchFamily="34" charset="-122"/>
            </a:endParaRPr>
          </a:p>
          <a:p>
            <a:pPr lvl="0" indent="457200" defTabSz="1219835">
              <a:lnSpc>
                <a:spcPct val="130000"/>
              </a:lnSpc>
              <a:spcBef>
                <a:spcPct val="20000"/>
              </a:spcBef>
              <a:buSzPct val="80000"/>
            </a:pPr>
            <a:r>
              <a:rPr lang="zh-CN" altLang="en-US" dirty="0">
                <a:latin typeface="Arial" panose="020B0604020202020204"/>
                <a:ea typeface="微软雅黑" panose="020B0503020204020204" pitchFamily="34" charset="-122"/>
              </a:rPr>
              <a:t>（</a:t>
            </a:r>
            <a:r>
              <a:rPr lang="en-US" altLang="zh-CN" dirty="0">
                <a:latin typeface="Arial" panose="020B0604020202020204"/>
                <a:ea typeface="微软雅黑" panose="020B0503020204020204" pitchFamily="34" charset="-122"/>
              </a:rPr>
              <a:t>3</a:t>
            </a:r>
            <a:r>
              <a:rPr lang="zh-CN" altLang="en-US" dirty="0">
                <a:latin typeface="Arial" panose="020B0604020202020204"/>
                <a:ea typeface="微软雅黑" panose="020B0503020204020204" pitchFamily="34" charset="-122"/>
              </a:rPr>
              <a:t>）除了向应用管理人员提供应用的逻辑视图，</a:t>
            </a: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还通过在逻辑视图上加载适当的管理操作接口从而形成一致的集成管理视图。集成的管理视图既展示了应用的运行信息，又展示了管理人员可以使用的管理操作，使得以应用为中心的管理更为直观而简化。</a:t>
            </a:r>
            <a:endParaRPr lang="zh-CN" altLang="en-US" dirty="0">
              <a:latin typeface="Arial" panose="020B0604020202020204"/>
              <a:ea typeface="微软雅黑" panose="020B0503020204020204" pitchFamily="34" charset="-122"/>
            </a:endParaRPr>
          </a:p>
          <a:p>
            <a:pPr lvl="0" indent="457200" defTabSz="1219835">
              <a:lnSpc>
                <a:spcPct val="130000"/>
              </a:lnSpc>
              <a:spcBef>
                <a:spcPct val="20000"/>
              </a:spcBef>
              <a:buSzPct val="80000"/>
            </a:pPr>
            <a:r>
              <a:rPr lang="zh-CN" altLang="en-US" dirty="0">
                <a:latin typeface="Arial" panose="020B0604020202020204"/>
                <a:ea typeface="微软雅黑" panose="020B0503020204020204" pitchFamily="34" charset="-122"/>
              </a:rPr>
              <a:t>（</a:t>
            </a:r>
            <a:r>
              <a:rPr lang="en-US" altLang="zh-CN" dirty="0">
                <a:latin typeface="Arial" panose="020B0604020202020204"/>
                <a:ea typeface="微软雅黑" panose="020B0503020204020204" pitchFamily="34" charset="-122"/>
              </a:rPr>
              <a:t>4</a:t>
            </a:r>
            <a:r>
              <a:rPr lang="zh-CN" altLang="en-US" dirty="0">
                <a:latin typeface="Arial" panose="020B0604020202020204"/>
                <a:ea typeface="微软雅黑" panose="020B0503020204020204" pitchFamily="34" charset="-122"/>
              </a:rPr>
              <a:t>）根据应用的运行动态，</a:t>
            </a:r>
            <a:r>
              <a:rPr lang="en-US" altLang="zh-CN" dirty="0">
                <a:latin typeface="Arial" panose="020B0604020202020204"/>
                <a:ea typeface="微软雅黑" panose="020B0503020204020204" pitchFamily="34" charset="-122"/>
              </a:rPr>
              <a:t>PaaS</a:t>
            </a:r>
            <a:r>
              <a:rPr lang="zh-CN" altLang="en-US" dirty="0">
                <a:latin typeface="Arial" panose="020B0604020202020204"/>
                <a:ea typeface="微软雅黑" panose="020B0503020204020204" pitchFamily="34" charset="-122"/>
              </a:rPr>
              <a:t>可以实时调整提供给应用的各类资源。</a:t>
            </a:r>
            <a:endParaRPr lang="zh-CN" altLang="en-US" dirty="0">
              <a:latin typeface="Arial" panose="020B0604020202020204"/>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核心系统</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97361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核心系统</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207781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平台级优化</a:t>
            </a:r>
            <a:endParaRPr lang="zh-CN" altLang="en-US" sz="2400" b="1" dirty="0">
              <a:latin typeface="黑体" panose="02010609060101010101" pitchFamily="2" charset="-122"/>
              <a:ea typeface="黑体" panose="02010609060101010101" pitchFamily="2" charset="-122"/>
            </a:endParaRPr>
          </a:p>
        </p:txBody>
      </p:sp>
      <p:sp>
        <p:nvSpPr>
          <p:cNvPr id="11" name="内容占位符 3"/>
          <p:cNvSpPr txBox="1"/>
          <p:nvPr/>
        </p:nvSpPr>
        <p:spPr>
          <a:xfrm>
            <a:off x="415807" y="2259237"/>
            <a:ext cx="10899457" cy="3861195"/>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1</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）在</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层，优化在两个层次上进行：在应用层次，针对应用的性能和配置策略，</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动态调整应用所使用的资源，在保证达到应用要求的前提下尽量提高资源的使用率，降低应用的运行费用；在</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平台层次上，在保证各个应用的运行要求下，</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通过资源的共享和复用从而降低平台的运行开销，提高运行效率。</a:t>
            </a:r>
            <a:endPar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2</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）将应用运行在</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平台上，应用的所有者不再拥有单独的软硬件平台，针对软硬件平台的优化工作也需要由</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来进行。同时，</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平台执行优化工作时，也需要调用所依赖的层次，如</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IaaS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层的功能和服务来完成。</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平台可以根据应用的策略及运行情况来自动进行跨层次（</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层与</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IaaS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层）的优化和调整。</a:t>
            </a:r>
            <a:endPar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3</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 </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平台上运行着大量的应用，由于规模和自动化的要求，其上的优化也将面临着巨大的挑战。这是未来大规模分布式系统研究和实践的重要方面。</a:t>
            </a:r>
            <a:endPar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提纲</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grpSp>
        <p:nvGrpSpPr>
          <p:cNvPr id="9" name="组合 5"/>
          <p:cNvGrpSpPr/>
          <p:nvPr/>
        </p:nvGrpSpPr>
        <p:grpSpPr bwMode="auto">
          <a:xfrm rot="-5400000">
            <a:off x="286754" y="3638395"/>
            <a:ext cx="5072099" cy="214340"/>
            <a:chOff x="0" y="3259139"/>
            <a:chExt cx="9144001" cy="195287"/>
          </a:xfrm>
        </p:grpSpPr>
        <p:sp>
          <p:nvSpPr>
            <p:cNvPr id="10"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1" name="Rectangle 4"/>
            <p:cNvSpPr>
              <a:spLocks noChangeArrowheads="1"/>
            </p:cNvSpPr>
            <p:nvPr/>
          </p:nvSpPr>
          <p:spPr bwMode="gray">
            <a:xfrm>
              <a:off x="0" y="3312046"/>
              <a:ext cx="9144000" cy="142380"/>
            </a:xfrm>
            <a:prstGeom prst="rect">
              <a:avLst/>
            </a:prstGeom>
            <a:gradFill rotWithShape="1">
              <a:gsLst>
                <a:gs pos="0">
                  <a:srgbClr val="CFCFCF"/>
                </a:gs>
                <a:gs pos="100000">
                  <a:srgbClr val="5F5F5F"/>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nvGrpSpPr>
          <p:cNvPr id="12" name="组合 11"/>
          <p:cNvGrpSpPr/>
          <p:nvPr/>
        </p:nvGrpSpPr>
        <p:grpSpPr>
          <a:xfrm>
            <a:off x="2391229" y="1264810"/>
            <a:ext cx="6120000" cy="1188000"/>
            <a:chOff x="1066800" y="1117694"/>
            <a:chExt cx="6324600" cy="1159177"/>
          </a:xfrm>
        </p:grpSpPr>
        <p:grpSp>
          <p:nvGrpSpPr>
            <p:cNvPr id="13" name="组合 62"/>
            <p:cNvGrpSpPr/>
            <p:nvPr/>
          </p:nvGrpSpPr>
          <p:grpSpPr bwMode="auto">
            <a:xfrm>
              <a:off x="1447800" y="1138098"/>
              <a:ext cx="5943600" cy="1138773"/>
              <a:chOff x="1752601" y="2209799"/>
              <a:chExt cx="6934200" cy="1138037"/>
            </a:xfrm>
          </p:grpSpPr>
          <p:sp>
            <p:nvSpPr>
              <p:cNvPr id="26"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7" name="Text Box 9"/>
              <p:cNvSpPr txBox="1">
                <a:spLocks noChangeArrowheads="1"/>
              </p:cNvSpPr>
              <p:nvPr/>
            </p:nvSpPr>
            <p:spPr bwMode="gray">
              <a:xfrm>
                <a:off x="2397105" y="2209799"/>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概述</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14" name="Group 65"/>
            <p:cNvGrpSpPr/>
            <p:nvPr/>
          </p:nvGrpSpPr>
          <p:grpSpPr bwMode="auto">
            <a:xfrm>
              <a:off x="1066800" y="1117694"/>
              <a:ext cx="854075" cy="922338"/>
              <a:chOff x="2789" y="1625"/>
              <a:chExt cx="847" cy="915"/>
            </a:xfrm>
          </p:grpSpPr>
          <p:sp>
            <p:nvSpPr>
              <p:cNvPr id="1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7"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8"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9"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0"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21" name="Group 71"/>
              <p:cNvGrpSpPr/>
              <p:nvPr/>
            </p:nvGrpSpPr>
            <p:grpSpPr bwMode="auto">
              <a:xfrm>
                <a:off x="2899" y="1735"/>
                <a:ext cx="687" cy="688"/>
                <a:chOff x="4166" y="1706"/>
                <a:chExt cx="1252" cy="1252"/>
              </a:xfrm>
            </p:grpSpPr>
            <p:sp>
              <p:nvSpPr>
                <p:cNvPr id="22"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3"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4"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5"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15" name="矩形 14"/>
            <p:cNvSpPr/>
            <p:nvPr/>
          </p:nvSpPr>
          <p:spPr>
            <a:xfrm>
              <a:off x="1214438" y="1305019"/>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一</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28" name="组合 27"/>
          <p:cNvGrpSpPr/>
          <p:nvPr/>
        </p:nvGrpSpPr>
        <p:grpSpPr>
          <a:xfrm>
            <a:off x="2391229" y="3402556"/>
            <a:ext cx="6120000" cy="929219"/>
            <a:chOff x="1066800" y="3187702"/>
            <a:chExt cx="6324600" cy="922338"/>
          </a:xfrm>
        </p:grpSpPr>
        <p:grpSp>
          <p:nvGrpSpPr>
            <p:cNvPr id="29" name="组合 63"/>
            <p:cNvGrpSpPr/>
            <p:nvPr/>
          </p:nvGrpSpPr>
          <p:grpSpPr bwMode="auto">
            <a:xfrm>
              <a:off x="1447800" y="3335333"/>
              <a:ext cx="5943600" cy="614372"/>
              <a:chOff x="1752601" y="2205030"/>
              <a:chExt cx="6934200" cy="613974"/>
            </a:xfrm>
          </p:grpSpPr>
          <p:sp>
            <p:nvSpPr>
              <p:cNvPr id="42"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3"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Cloud Foundry</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30" name="Group 65"/>
            <p:cNvGrpSpPr/>
            <p:nvPr/>
          </p:nvGrpSpPr>
          <p:grpSpPr bwMode="auto">
            <a:xfrm>
              <a:off x="1066800" y="3187702"/>
              <a:ext cx="854075" cy="922338"/>
              <a:chOff x="2789" y="1625"/>
              <a:chExt cx="847" cy="915"/>
            </a:xfrm>
          </p:grpSpPr>
          <p:sp>
            <p:nvSpPr>
              <p:cNvPr id="3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6"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37" name="Group 71"/>
              <p:cNvGrpSpPr/>
              <p:nvPr/>
            </p:nvGrpSpPr>
            <p:grpSpPr bwMode="auto">
              <a:xfrm>
                <a:off x="2899" y="1735"/>
                <a:ext cx="687" cy="688"/>
                <a:chOff x="4166" y="1706"/>
                <a:chExt cx="1252" cy="1252"/>
              </a:xfrm>
            </p:grpSpPr>
            <p:sp>
              <p:nvSpPr>
                <p:cNvPr id="3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31" name="矩形 30"/>
            <p:cNvSpPr/>
            <p:nvPr/>
          </p:nvSpPr>
          <p:spPr>
            <a:xfrm>
              <a:off x="1214438" y="3321052"/>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三</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4" name="组合 43"/>
          <p:cNvGrpSpPr/>
          <p:nvPr/>
        </p:nvGrpSpPr>
        <p:grpSpPr>
          <a:xfrm>
            <a:off x="2391229" y="4535043"/>
            <a:ext cx="6120000" cy="932666"/>
            <a:chOff x="1066800" y="4340235"/>
            <a:chExt cx="6234090" cy="922338"/>
          </a:xfrm>
        </p:grpSpPr>
        <p:grpSp>
          <p:nvGrpSpPr>
            <p:cNvPr id="45" name="组合 66"/>
            <p:cNvGrpSpPr/>
            <p:nvPr/>
          </p:nvGrpSpPr>
          <p:grpSpPr bwMode="auto">
            <a:xfrm>
              <a:off x="1357290" y="4483113"/>
              <a:ext cx="5943600" cy="609601"/>
              <a:chOff x="1752601" y="2209798"/>
              <a:chExt cx="6934200" cy="609206"/>
            </a:xfrm>
          </p:grpSpPr>
          <p:sp>
            <p:nvSpPr>
              <p:cNvPr id="58"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9" name="Text Box 9"/>
              <p:cNvSpPr txBox="1">
                <a:spLocks noChangeArrowheads="1"/>
              </p:cNvSpPr>
              <p:nvPr/>
            </p:nvSpPr>
            <p:spPr bwMode="gray">
              <a:xfrm>
                <a:off x="2513808" y="2209798"/>
                <a:ext cx="5700713" cy="577925"/>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Hadoop</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6" name="Group 65"/>
            <p:cNvGrpSpPr/>
            <p:nvPr/>
          </p:nvGrpSpPr>
          <p:grpSpPr bwMode="auto">
            <a:xfrm>
              <a:off x="1066800" y="4340235"/>
              <a:ext cx="854075" cy="922338"/>
              <a:chOff x="2789" y="1625"/>
              <a:chExt cx="847" cy="915"/>
            </a:xfrm>
          </p:grpSpPr>
          <p:sp>
            <p:nvSpPr>
              <p:cNvPr id="48"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9"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0"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1"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2"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53" name="Group 71"/>
              <p:cNvGrpSpPr/>
              <p:nvPr/>
            </p:nvGrpSpPr>
            <p:grpSpPr bwMode="auto">
              <a:xfrm>
                <a:off x="2899" y="1735"/>
                <a:ext cx="687" cy="688"/>
                <a:chOff x="4166" y="1706"/>
                <a:chExt cx="1252" cy="1252"/>
              </a:xfrm>
            </p:grpSpPr>
            <p:sp>
              <p:nvSpPr>
                <p:cNvPr id="54"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5"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6"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7"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47" name="矩形 46"/>
            <p:cNvSpPr/>
            <p:nvPr/>
          </p:nvSpPr>
          <p:spPr>
            <a:xfrm>
              <a:off x="1189038" y="4464057"/>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四</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0" name="组合 59"/>
          <p:cNvGrpSpPr/>
          <p:nvPr/>
        </p:nvGrpSpPr>
        <p:grpSpPr>
          <a:xfrm>
            <a:off x="2391229" y="2270070"/>
            <a:ext cx="6120000" cy="929219"/>
            <a:chOff x="1033482" y="2049448"/>
            <a:chExt cx="6324600" cy="922338"/>
          </a:xfrm>
        </p:grpSpPr>
        <p:grpSp>
          <p:nvGrpSpPr>
            <p:cNvPr id="61" name="组合 63"/>
            <p:cNvGrpSpPr/>
            <p:nvPr/>
          </p:nvGrpSpPr>
          <p:grpSpPr bwMode="auto">
            <a:xfrm>
              <a:off x="1414482" y="2197079"/>
              <a:ext cx="5943600" cy="614372"/>
              <a:chOff x="1752601" y="2205030"/>
              <a:chExt cx="6934200" cy="613974"/>
            </a:xfrm>
          </p:grpSpPr>
          <p:sp>
            <p:nvSpPr>
              <p:cNvPr id="7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5"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zh-CN" altLang="en-US" sz="3200" b="1" dirty="0">
                    <a:solidFill>
                      <a:srgbClr val="000000"/>
                    </a:solidFill>
                    <a:latin typeface="黑体" panose="02010609060101010101" pitchFamily="2" charset="-122"/>
                    <a:ea typeface="黑体" panose="02010609060101010101" pitchFamily="2" charset="-122"/>
                  </a:rPr>
                  <a:t>核心系统</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2" name="Group 65"/>
            <p:cNvGrpSpPr/>
            <p:nvPr/>
          </p:nvGrpSpPr>
          <p:grpSpPr bwMode="auto">
            <a:xfrm>
              <a:off x="1033482" y="2049448"/>
              <a:ext cx="854075" cy="922338"/>
              <a:chOff x="2789" y="1625"/>
              <a:chExt cx="847" cy="915"/>
            </a:xfrm>
          </p:grpSpPr>
          <p:sp>
            <p:nvSpPr>
              <p:cNvPr id="64"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5"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6"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7"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8"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69" name="Group 71"/>
              <p:cNvGrpSpPr/>
              <p:nvPr/>
            </p:nvGrpSpPr>
            <p:grpSpPr bwMode="auto">
              <a:xfrm>
                <a:off x="2897" y="1735"/>
                <a:ext cx="686" cy="688"/>
                <a:chOff x="4166" y="1706"/>
                <a:chExt cx="1251" cy="1252"/>
              </a:xfrm>
            </p:grpSpPr>
            <p:sp>
              <p:nvSpPr>
                <p:cNvPr id="70"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1"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2"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3"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63" name="矩形 62"/>
            <p:cNvSpPr/>
            <p:nvPr/>
          </p:nvSpPr>
          <p:spPr>
            <a:xfrm>
              <a:off x="1181120" y="2182798"/>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二</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76" name="组合 75"/>
          <p:cNvGrpSpPr/>
          <p:nvPr/>
        </p:nvGrpSpPr>
        <p:grpSpPr>
          <a:xfrm>
            <a:off x="2391229" y="5662775"/>
            <a:ext cx="6120000" cy="1296144"/>
            <a:chOff x="1041445" y="5404156"/>
            <a:chExt cx="6324600" cy="1296144"/>
          </a:xfrm>
        </p:grpSpPr>
        <p:grpSp>
          <p:nvGrpSpPr>
            <p:cNvPr id="77" name="组合 76"/>
            <p:cNvGrpSpPr/>
            <p:nvPr/>
          </p:nvGrpSpPr>
          <p:grpSpPr>
            <a:xfrm>
              <a:off x="1041445" y="5404156"/>
              <a:ext cx="6324600" cy="1296144"/>
              <a:chOff x="1043608" y="5445224"/>
              <a:chExt cx="6324600" cy="1296144"/>
            </a:xfrm>
          </p:grpSpPr>
          <p:grpSp>
            <p:nvGrpSpPr>
              <p:cNvPr id="79" name="组合 62"/>
              <p:cNvGrpSpPr/>
              <p:nvPr/>
            </p:nvGrpSpPr>
            <p:grpSpPr bwMode="auto">
              <a:xfrm>
                <a:off x="1424608" y="5602595"/>
                <a:ext cx="5943600" cy="1138773"/>
                <a:chOff x="1752601" y="2209800"/>
                <a:chExt cx="6934200" cy="1138037"/>
              </a:xfrm>
            </p:grpSpPr>
            <p:sp>
              <p:nvSpPr>
                <p:cNvPr id="91"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2" name="Text Box 9"/>
                <p:cNvSpPr txBox="1">
                  <a:spLocks noChangeArrowheads="1"/>
                </p:cNvSpPr>
                <p:nvPr/>
              </p:nvSpPr>
              <p:spPr bwMode="gray">
                <a:xfrm>
                  <a:off x="2397105" y="2209800"/>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体验</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80" name="Group 65"/>
              <p:cNvGrpSpPr/>
              <p:nvPr/>
            </p:nvGrpSpPr>
            <p:grpSpPr bwMode="auto">
              <a:xfrm>
                <a:off x="1043608" y="5445224"/>
                <a:ext cx="854075" cy="922338"/>
                <a:chOff x="2789" y="1625"/>
                <a:chExt cx="847" cy="915"/>
              </a:xfrm>
            </p:grpSpPr>
            <p:sp>
              <p:nvSpPr>
                <p:cNvPr id="8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5"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86" name="Group 71"/>
                <p:cNvGrpSpPr/>
                <p:nvPr/>
              </p:nvGrpSpPr>
              <p:grpSpPr bwMode="auto">
                <a:xfrm>
                  <a:off x="2899" y="1735"/>
                  <a:ext cx="687" cy="688"/>
                  <a:chOff x="4166" y="1706"/>
                  <a:chExt cx="1252" cy="1252"/>
                </a:xfrm>
              </p:grpSpPr>
              <p:sp>
                <p:nvSpPr>
                  <p:cNvPr id="8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grpSp>
        <p:sp>
          <p:nvSpPr>
            <p:cNvPr id="78" name="矩形 77"/>
            <p:cNvSpPr/>
            <p:nvPr/>
          </p:nvSpPr>
          <p:spPr>
            <a:xfrm>
              <a:off x="1191246" y="5580529"/>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五</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sp>
        <p:nvSpPr>
          <p:cNvPr id="94" name="Rectangle 35"/>
          <p:cNvSpPr>
            <a:spLocks noChangeArrowheads="1"/>
          </p:cNvSpPr>
          <p:nvPr/>
        </p:nvSpPr>
        <p:spPr bwMode="blackWhite">
          <a:xfrm>
            <a:off x="1341090" y="4381729"/>
            <a:ext cx="8286750" cy="2190321"/>
          </a:xfrm>
          <a:prstGeom prst="rect">
            <a:avLst/>
          </a:prstGeom>
          <a:solidFill>
            <a:schemeClr val="bg1">
              <a:alpha val="74901"/>
            </a:schemeClr>
          </a:solidFill>
          <a:ln w="25400" algn="ctr">
            <a:noFill/>
            <a:miter lim="800000"/>
          </a:ln>
        </p:spPr>
        <p:txBody>
          <a:bodyPr wrap="none" anchor="ctr"/>
          <a:lstStyle/>
          <a:p>
            <a:endParaRPr lang="zh-CN" altLang="en-US" b="0">
              <a:latin typeface="Tahoma" panose="020B0604030504040204" pitchFamily="34" charset="0"/>
            </a:endParaRPr>
          </a:p>
        </p:txBody>
      </p:sp>
      <p:sp>
        <p:nvSpPr>
          <p:cNvPr id="93" name="Rectangle 35"/>
          <p:cNvSpPr>
            <a:spLocks noChangeArrowheads="1"/>
          </p:cNvSpPr>
          <p:nvPr/>
        </p:nvSpPr>
        <p:spPr bwMode="blackWhite">
          <a:xfrm>
            <a:off x="1341090" y="1078360"/>
            <a:ext cx="8286750" cy="2155359"/>
          </a:xfrm>
          <a:prstGeom prst="rect">
            <a:avLst/>
          </a:prstGeom>
          <a:solidFill>
            <a:schemeClr val="bg1">
              <a:alpha val="74901"/>
            </a:schemeClr>
          </a:solidFill>
          <a:ln w="25400" algn="ctr">
            <a:noFill/>
            <a:miter lim="800000"/>
          </a:ln>
        </p:spPr>
        <p:txBody>
          <a:bodyPr wrap="none" anchor="ctr"/>
          <a:lstStyle/>
          <a:p>
            <a:endParaRPr lang="zh-CN" altLang="en-US" b="0">
              <a:latin typeface="Tahoma" panose="020B060403050404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Cloud Foundry</a:t>
            </a:r>
            <a:endPar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88572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Cloud Foundry</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149674"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简介</a:t>
            </a:r>
            <a:endParaRPr lang="zh-CN" altLang="en-US" sz="2400" b="1" dirty="0">
              <a:latin typeface="黑体" panose="02010609060101010101" pitchFamily="2" charset="-122"/>
              <a:ea typeface="黑体" panose="02010609060101010101" pitchFamily="2" charset="-122"/>
            </a:endParaRPr>
          </a:p>
        </p:txBody>
      </p:sp>
      <p:sp>
        <p:nvSpPr>
          <p:cNvPr id="12" name="文本框 25"/>
          <p:cNvSpPr txBox="1"/>
          <p:nvPr/>
        </p:nvSpPr>
        <p:spPr>
          <a:xfrm>
            <a:off x="606712" y="2160914"/>
            <a:ext cx="10744199" cy="3408112"/>
          </a:xfrm>
          <a:prstGeom prst="rect">
            <a:avLst/>
          </a:prstGeom>
          <a:noFill/>
        </p:spPr>
        <p:txBody>
          <a:bodyPr wrap="square" rtlCol="0">
            <a:spAutoFit/>
          </a:bodyPr>
          <a:lstStyle/>
          <a:p>
            <a:pPr indent="457200" defTabSz="1219835">
              <a:lnSpc>
                <a:spcPct val="150000"/>
              </a:lnSpc>
            </a:pPr>
            <a:r>
              <a:rPr lang="en-US" altLang="zh-CN" dirty="0">
                <a:latin typeface="微软雅黑" panose="020B0503020204020204" pitchFamily="34" charset="-122"/>
                <a:ea typeface="微软雅黑" panose="020B0503020204020204" pitchFamily="34" charset="-122"/>
              </a:rPr>
              <a:t>Cloud Foundry</a:t>
            </a:r>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VMware</a:t>
            </a:r>
            <a:r>
              <a:rPr lang="zh-CN" altLang="en-US" dirty="0">
                <a:latin typeface="微软雅黑" panose="020B0503020204020204" pitchFamily="34" charset="-122"/>
                <a:ea typeface="微软雅黑" panose="020B0503020204020204" pitchFamily="34" charset="-122"/>
              </a:rPr>
              <a:t>推出的业界第一个开源</a:t>
            </a:r>
            <a:r>
              <a:rPr lang="en-US" altLang="zh-CN" dirty="0">
                <a:latin typeface="微软雅黑" panose="020B0503020204020204" pitchFamily="34" charset="-122"/>
                <a:ea typeface="微软雅黑" panose="020B0503020204020204" pitchFamily="34" charset="-122"/>
              </a:rPr>
              <a:t>PaaS</a:t>
            </a:r>
            <a:r>
              <a:rPr lang="zh-CN" altLang="en-US" dirty="0">
                <a:latin typeface="微软雅黑" panose="020B0503020204020204" pitchFamily="34" charset="-122"/>
                <a:ea typeface="微软雅黑" panose="020B0503020204020204" pitchFamily="34" charset="-122"/>
              </a:rPr>
              <a:t>云平台，它支持多种框架、语言、运行时环境、云平台及应用服务，使开发人员能够在几秒钟内进行应用程序的部署和扩展，无需担心任何基础架构的问题。同时，它本身是一个基于</a:t>
            </a:r>
            <a:r>
              <a:rPr lang="en-US" altLang="zh-CN" dirty="0">
                <a:latin typeface="微软雅黑" panose="020B0503020204020204" pitchFamily="34" charset="-122"/>
                <a:ea typeface="微软雅黑" panose="020B0503020204020204" pitchFamily="34" charset="-122"/>
              </a:rPr>
              <a:t>Ruby on Rails</a:t>
            </a:r>
            <a:r>
              <a:rPr lang="zh-CN" altLang="en-US" dirty="0">
                <a:latin typeface="微软雅黑" panose="020B0503020204020204" pitchFamily="34" charset="-122"/>
                <a:ea typeface="微软雅黑" panose="020B0503020204020204" pitchFamily="34" charset="-122"/>
              </a:rPr>
              <a:t>的由多个相对独立的子系统通过消息机制组成的分布式系统，使平台在各层级都可水平扩展，既能在大型数据中心里运行，也能在一台计算机中运行，二者使用相同的代码库。</a:t>
            </a:r>
            <a:endParaRPr lang="zh-CN" altLang="en-US" dirty="0">
              <a:latin typeface="微软雅黑" panose="020B0503020204020204" pitchFamily="34" charset="-122"/>
              <a:ea typeface="微软雅黑" panose="020B0503020204020204" pitchFamily="34" charset="-122"/>
            </a:endParaRPr>
          </a:p>
          <a:p>
            <a:pPr indent="457200" defTabSz="1219835">
              <a:lnSpc>
                <a:spcPct val="150000"/>
              </a:lnSpc>
            </a:pPr>
            <a:r>
              <a:rPr lang="zh-CN" altLang="en-US" dirty="0">
                <a:latin typeface="微软雅黑" panose="020B0503020204020204" pitchFamily="34" charset="-122"/>
                <a:ea typeface="微软雅黑" panose="020B0503020204020204" pitchFamily="34" charset="-122"/>
              </a:rPr>
              <a:t>作为新一代云应用平台，</a:t>
            </a:r>
            <a:r>
              <a:rPr lang="en-US" altLang="zh-CN" dirty="0">
                <a:latin typeface="微软雅黑" panose="020B0503020204020204" pitchFamily="34" charset="-122"/>
                <a:ea typeface="微软雅黑" panose="020B0503020204020204" pitchFamily="34" charset="-122"/>
              </a:rPr>
              <a:t>Cloud Foundry</a:t>
            </a:r>
            <a:r>
              <a:rPr lang="zh-CN" altLang="en-US" dirty="0">
                <a:latin typeface="微软雅黑" panose="020B0503020204020204" pitchFamily="34" charset="-122"/>
                <a:ea typeface="微软雅黑" panose="020B0503020204020204" pitchFamily="34" charset="-122"/>
              </a:rPr>
              <a:t>专为私有云计算环境、企业级数据中心和公有云服务提供商所打造。</a:t>
            </a:r>
            <a:endParaRPr lang="zh-CN" altLang="en-US" dirty="0">
              <a:latin typeface="微软雅黑" panose="020B0503020204020204" pitchFamily="34" charset="-122"/>
              <a:ea typeface="微软雅黑" panose="020B0503020204020204" pitchFamily="34" charset="-122"/>
            </a:endParaRPr>
          </a:p>
          <a:p>
            <a:pPr indent="457200" defTabSz="1219835">
              <a:lnSpc>
                <a:spcPct val="150000"/>
              </a:lnSpc>
            </a:pPr>
            <a:endParaRPr lang="zh-CN" altLang="en-US" sz="2000" dirty="0">
              <a:solidFill>
                <a:srgbClr val="4C606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9555501" y="4894271"/>
            <a:ext cx="1633870" cy="1798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Cloud Foundry</a:t>
            </a:r>
            <a:endPar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88572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Cloud Foundry</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149674"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特点</a:t>
            </a:r>
            <a:endParaRPr lang="zh-CN" altLang="en-US" sz="2400" b="1" dirty="0">
              <a:latin typeface="黑体" panose="02010609060101010101" pitchFamily="2" charset="-122"/>
              <a:ea typeface="黑体" panose="02010609060101010101" pitchFamily="2" charset="-122"/>
            </a:endParaRPr>
          </a:p>
        </p:txBody>
      </p:sp>
      <p:sp>
        <p:nvSpPr>
          <p:cNvPr id="11" name="内容占位符 2"/>
          <p:cNvSpPr txBox="1"/>
          <p:nvPr/>
        </p:nvSpPr>
        <p:spPr>
          <a:xfrm>
            <a:off x="606712" y="2777771"/>
            <a:ext cx="5220215" cy="2050143"/>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Cloud Foundry</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云平台支持各种框架的灵活选择，这些框架包括</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Spring for Java</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.NET</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Ruby on Rails</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Node.js</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Grails</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Scala on Lift</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以及更多合作伙伴提供的框架（如</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Python</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PHP</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等），大大提高了平台的灵活性。</a:t>
            </a:r>
            <a:endPar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sp>
        <p:nvSpPr>
          <p:cNvPr id="13" name="内容占位符 3"/>
          <p:cNvSpPr txBox="1"/>
          <p:nvPr/>
        </p:nvSpPr>
        <p:spPr>
          <a:xfrm>
            <a:off x="647154" y="2160914"/>
            <a:ext cx="5105400" cy="464457"/>
          </a:xfrm>
          <a:prstGeom prst="rect">
            <a:avLst/>
          </a:prstGeom>
          <a:solidFill>
            <a:srgbClr val="92D050"/>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r>
              <a:rPr lang="en-US" altLang="zh-CN" dirty="0">
                <a:solidFill>
                  <a:prstClr val="black">
                    <a:lumMod val="95000"/>
                    <a:lumOff val="5000"/>
                  </a:prstClr>
                </a:solidFill>
                <a:latin typeface="Arial" panose="020B0604020202020204"/>
                <a:ea typeface="微软雅黑" panose="020B0503020204020204" pitchFamily="34" charset="-122"/>
              </a:rPr>
              <a:t>1. </a:t>
            </a:r>
            <a:r>
              <a:rPr lang="zh-CN" altLang="en-US" dirty="0">
                <a:solidFill>
                  <a:prstClr val="black">
                    <a:lumMod val="95000"/>
                    <a:lumOff val="5000"/>
                  </a:prstClr>
                </a:solidFill>
                <a:latin typeface="Arial" panose="020B0604020202020204"/>
                <a:ea typeface="微软雅黑" panose="020B0503020204020204" pitchFamily="34" charset="-122"/>
              </a:rPr>
              <a:t>开发框架的选择性</a:t>
            </a:r>
            <a:endParaRPr lang="zh-CN" altLang="en-US" dirty="0">
              <a:solidFill>
                <a:prstClr val="black">
                  <a:lumMod val="95000"/>
                  <a:lumOff val="5000"/>
                </a:prstClr>
              </a:solidFill>
              <a:latin typeface="Arial" panose="020B0604020202020204"/>
              <a:ea typeface="微软雅黑" panose="020B0503020204020204" pitchFamily="34" charset="-122"/>
            </a:endParaRPr>
          </a:p>
        </p:txBody>
      </p:sp>
      <p:sp>
        <p:nvSpPr>
          <p:cNvPr id="14" name="内容占位符 2"/>
          <p:cNvSpPr txBox="1"/>
          <p:nvPr/>
        </p:nvSpPr>
        <p:spPr>
          <a:xfrm>
            <a:off x="6514027" y="2777771"/>
            <a:ext cx="5145842" cy="3574143"/>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Cloud Foundry</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可以灵活地部署在公有云、私有云或者混合云之上，如</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vSphere/</a:t>
            </a:r>
            <a:r>
              <a:rPr kumimoji="0" lang="en-US" altLang="zh-CN" sz="1600" b="0" i="0" u="none" strike="noStrike" kern="1200" cap="none" spc="0" normalizeH="0" baseline="0" noProof="0" dirty="0" err="1">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vCloud</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OpenStack</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AWS</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Rackspace</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等多种云环境中。</a:t>
            </a:r>
            <a:endPar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sp>
        <p:nvSpPr>
          <p:cNvPr id="15" name="内容占位符 3"/>
          <p:cNvSpPr txBox="1"/>
          <p:nvPr/>
        </p:nvSpPr>
        <p:spPr>
          <a:xfrm>
            <a:off x="6554468" y="2160914"/>
            <a:ext cx="5105400" cy="464457"/>
          </a:xfrm>
          <a:prstGeom prst="rect">
            <a:avLst/>
          </a:prstGeom>
          <a:solidFill>
            <a:srgbClr val="4BACC6"/>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20000"/>
              </a:lnSpc>
              <a:spcBef>
                <a:spcPct val="20000"/>
              </a:spcBef>
              <a:spcAft>
                <a:spcPts val="0"/>
              </a:spcAft>
              <a:buClrTx/>
              <a:buSzPct val="80000"/>
              <a:buFont typeface="Wingdings" panose="05000000000000000000" pitchFamily="2" charset="2"/>
              <a:buNone/>
              <a:defRPr/>
            </a:pPr>
            <a:r>
              <a:rPr kumimoji="0" lang="en-US" altLang="zh-CN" sz="2000" b="0" i="0" u="none" strike="noStrike" kern="1200" cap="none" spc="0" normalizeH="0" baseline="0" noProof="0" dirty="0">
                <a:ln>
                  <a:noFill/>
                </a:ln>
                <a:solidFill>
                  <a:prstClr val="black">
                    <a:lumMod val="95000"/>
                    <a:lumOff val="5000"/>
                  </a:prstClr>
                </a:solidFill>
                <a:effectLst/>
                <a:uLnTx/>
                <a:uFillTx/>
                <a:latin typeface="Arial" panose="020B0604020202020204"/>
                <a:ea typeface="微软雅黑" panose="020B0503020204020204" pitchFamily="34" charset="-122"/>
                <a:cs typeface="+mn-cs"/>
              </a:rPr>
              <a:t>3</a:t>
            </a:r>
            <a:r>
              <a:rPr kumimoji="0" lang="zh-CN" altLang="en-US" sz="2000" b="0" i="0" u="none" strike="noStrike" kern="1200" cap="none" spc="0" normalizeH="0" baseline="0" noProof="0" dirty="0">
                <a:ln>
                  <a:noFill/>
                </a:ln>
                <a:solidFill>
                  <a:prstClr val="black">
                    <a:lumMod val="95000"/>
                    <a:lumOff val="5000"/>
                  </a:prstClr>
                </a:solidFill>
                <a:effectLst/>
                <a:uLnTx/>
                <a:uFillTx/>
                <a:latin typeface="Arial" panose="020B0604020202020204"/>
                <a:ea typeface="微软雅黑" panose="020B0503020204020204" pitchFamily="34" charset="-122"/>
                <a:cs typeface="+mn-cs"/>
              </a:rPr>
              <a:t>．部署云环境的选择性</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Arial" panose="020B0604020202020204"/>
              <a:ea typeface="微软雅黑" panose="020B0503020204020204" pitchFamily="34" charset="-122"/>
              <a:cs typeface="+mn-cs"/>
            </a:endParaRPr>
          </a:p>
        </p:txBody>
      </p:sp>
      <p:sp>
        <p:nvSpPr>
          <p:cNvPr id="16" name="内容占位符 2"/>
          <p:cNvSpPr txBox="1"/>
          <p:nvPr/>
        </p:nvSpPr>
        <p:spPr>
          <a:xfrm>
            <a:off x="633916" y="5212542"/>
            <a:ext cx="5220215" cy="1433286"/>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Cloud Foundry</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平台将应用和应用依赖的服务相分开，通过在部署时将应用和应用依赖的服务相绑定的机制使应用和应用服务相对独立，增加了在</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PaaS</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平台上部署应用的灵活性。</a:t>
            </a:r>
            <a:endPar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sp>
        <p:nvSpPr>
          <p:cNvPr id="17" name="内容占位符 3"/>
          <p:cNvSpPr txBox="1"/>
          <p:nvPr/>
        </p:nvSpPr>
        <p:spPr>
          <a:xfrm>
            <a:off x="647154" y="4595685"/>
            <a:ext cx="5105400" cy="464457"/>
          </a:xfrm>
          <a:prstGeom prst="rect">
            <a:avLst/>
          </a:prstGeom>
          <a:solidFill>
            <a:srgbClr val="92D050"/>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r>
              <a:rPr lang="en-US" altLang="zh-CN" dirty="0">
                <a:solidFill>
                  <a:prstClr val="black">
                    <a:lumMod val="95000"/>
                    <a:lumOff val="5000"/>
                  </a:prstClr>
                </a:solidFill>
                <a:latin typeface="Arial" panose="020B0604020202020204"/>
                <a:ea typeface="微软雅黑" panose="020B0503020204020204" pitchFamily="34" charset="-122"/>
              </a:rPr>
              <a:t>2</a:t>
            </a:r>
            <a:r>
              <a:rPr lang="zh-CN" altLang="en-US" dirty="0">
                <a:solidFill>
                  <a:prstClr val="black">
                    <a:lumMod val="95000"/>
                    <a:lumOff val="5000"/>
                  </a:prstClr>
                </a:solidFill>
                <a:latin typeface="Arial" panose="020B0604020202020204"/>
                <a:ea typeface="微软雅黑" panose="020B0503020204020204" pitchFamily="34" charset="-122"/>
              </a:rPr>
              <a:t>．应用服务的选择性</a:t>
            </a:r>
            <a:endParaRPr lang="zh-CN" altLang="en-US" dirty="0">
              <a:solidFill>
                <a:prstClr val="black">
                  <a:lumMod val="95000"/>
                  <a:lumOff val="5000"/>
                </a:prstClr>
              </a:solidFill>
              <a:latin typeface="Arial" panose="020B0604020202020204"/>
              <a:ea typeface="微软雅黑" panose="020B0503020204020204" pitchFamily="34" charset="-122"/>
            </a:endParaRPr>
          </a:p>
        </p:txBody>
      </p:sp>
      <p:sp>
        <p:nvSpPr>
          <p:cNvPr id="18" name="Text Box 15"/>
          <p:cNvSpPr txBox="1">
            <a:spLocks noChangeArrowheads="1"/>
          </p:cNvSpPr>
          <p:nvPr/>
        </p:nvSpPr>
        <p:spPr bwMode="auto">
          <a:xfrm>
            <a:off x="7630504" y="6488668"/>
            <a:ext cx="3348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1800" dirty="0">
                <a:latin typeface="微软雅黑" panose="020B0503020204020204" pitchFamily="34" charset="-122"/>
                <a:ea typeface="微软雅黑" panose="020B0503020204020204" pitchFamily="34" charset="-122"/>
              </a:rPr>
              <a:t>Cloud Foundry PaaS</a:t>
            </a:r>
            <a:r>
              <a:rPr lang="zh-CN" altLang="en-US" sz="1800" dirty="0">
                <a:latin typeface="微软雅黑" panose="020B0503020204020204" pitchFamily="34" charset="-122"/>
                <a:ea typeface="微软雅黑" panose="020B0503020204020204" pitchFamily="34" charset="-122"/>
              </a:rPr>
              <a:t>平台</a:t>
            </a:r>
            <a:endParaRPr lang="zh-CN" altLang="en-US" sz="1800" dirty="0">
              <a:latin typeface="微软雅黑" panose="020B0503020204020204" pitchFamily="34" charset="-122"/>
              <a:ea typeface="微软雅黑" panose="020B0503020204020204" pitchFamily="34" charset="-122"/>
            </a:endParaRPr>
          </a:p>
        </p:txBody>
      </p:sp>
      <p:pic>
        <p:nvPicPr>
          <p:cNvPr id="19" name="图片 107" descr="说明: 140026752_副本"/>
          <p:cNvPicPr>
            <a:picLocks noChangeAspect="1" noChangeArrowheads="1"/>
          </p:cNvPicPr>
          <p:nvPr/>
        </p:nvPicPr>
        <p:blipFill>
          <a:blip r:embed="rId2">
            <a:duotone>
              <a:srgbClr val="4F81BD">
                <a:shade val="45000"/>
                <a:satMod val="135000"/>
              </a:srgbClr>
              <a:prstClr val="white"/>
            </a:duotone>
            <a:extLst>
              <a:ext uri="{28A0092B-C50C-407E-A947-70E740481C1C}">
                <a14:useLocalDpi xmlns:a14="http://schemas.microsoft.com/office/drawing/2010/main" val="0"/>
              </a:ext>
            </a:extLst>
          </a:blip>
          <a:srcRect l="3065" t="1994"/>
          <a:stretch>
            <a:fillRect/>
          </a:stretch>
        </p:blipFill>
        <p:spPr bwMode="auto">
          <a:xfrm>
            <a:off x="7094704" y="3778426"/>
            <a:ext cx="3693369" cy="271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nchorCtr="0">
            <a:normAutofit/>
          </a:bodyPr>
          <a:lstStyle/>
          <a:p>
            <a:pPr fontAlgn="base">
              <a:lnSpc>
                <a:spcPct val="100000"/>
              </a:lnSpc>
              <a:spcAft>
                <a:spcPct val="0"/>
              </a:spcAft>
              <a:defRPr/>
            </a:pPr>
            <a:endParaRPr kumimoji="1" lang="zh-CN" altLang="en-US" sz="5600" b="1" kern="0"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cs typeface="Times New Roman" panose="02020603050405020304" pitchFamily="18" charset="0"/>
            </a:endParaRPr>
          </a:p>
        </p:txBody>
      </p:sp>
      <p:sp>
        <p:nvSpPr>
          <p:cNvPr id="3" name="副标题 2"/>
          <p:cNvSpPr>
            <a:spLocks noGrp="1"/>
          </p:cNvSpPr>
          <p:nvPr>
            <p:ph type="subTitle" idx="1"/>
          </p:nvPr>
        </p:nvSpPr>
        <p:spPr>
          <a:xfrm>
            <a:off x="1319974" y="3040063"/>
            <a:ext cx="9144000" cy="1655762"/>
          </a:xfrm>
        </p:spPr>
        <p:txBody>
          <a:bodyPr>
            <a:normAutofit/>
          </a:bodyPr>
          <a:lstStyle/>
          <a:p>
            <a:pPr fontAlgn="base">
              <a:lnSpc>
                <a:spcPct val="100000"/>
              </a:lnSpc>
              <a:spcBef>
                <a:spcPct val="0"/>
              </a:spcBef>
              <a:spcAft>
                <a:spcPct val="0"/>
              </a:spcAft>
              <a:defRPr/>
            </a:pPr>
            <a:r>
              <a:rPr kumimoji="1" lang="zh-CN" altLang="en-US" sz="5600" b="1" kern="0"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cs typeface="Times New Roman" panose="02020603050405020304" pitchFamily="18" charset="0"/>
              </a:rPr>
              <a:t>第二章：服务模式</a:t>
            </a:r>
            <a:r>
              <a:rPr kumimoji="1" lang="en-US" altLang="zh-CN" sz="5600" b="1" kern="0"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cs typeface="Times New Roman" panose="02020603050405020304" pitchFamily="18" charset="0"/>
              </a:rPr>
              <a:t>(PaaS)</a:t>
            </a:r>
            <a:endParaRPr kumimoji="1" lang="zh-CN" altLang="en-US" sz="5600" b="1" kern="0"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cs typeface="Times New Roman" panose="02020603050405020304" pitchFamily="18"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Cloud Foundry</a:t>
            </a:r>
            <a:endPar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88572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Cloud Foundry</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逻辑结构</a:t>
            </a:r>
            <a:endParaRPr lang="zh-CN" altLang="en-US" sz="2400" b="1" dirty="0">
              <a:latin typeface="黑体" panose="02010609060101010101" pitchFamily="2" charset="-122"/>
              <a:ea typeface="黑体" panose="02010609060101010101" pitchFamily="2" charset="-122"/>
            </a:endParaRPr>
          </a:p>
        </p:txBody>
      </p:sp>
      <p:pic>
        <p:nvPicPr>
          <p:cNvPr id="11" name="对象 108"/>
          <p:cNvPicPr>
            <a:picLocks noChangeAspect="1" noChangeArrowheads="1"/>
          </p:cNvPicPr>
          <p:nvPr/>
        </p:nvPicPr>
        <p:blipFill>
          <a:blip r:embed="rId2">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334008" y="1524794"/>
            <a:ext cx="5175367" cy="402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5"/>
          <p:cNvSpPr txBox="1">
            <a:spLocks noChangeArrowheads="1"/>
          </p:cNvSpPr>
          <p:nvPr/>
        </p:nvSpPr>
        <p:spPr bwMode="auto">
          <a:xfrm>
            <a:off x="7394575" y="5868194"/>
            <a:ext cx="3348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1800" dirty="0">
                <a:solidFill>
                  <a:srgbClr val="4C6062"/>
                </a:solidFill>
                <a:latin typeface="微软雅黑" panose="020B0503020204020204" pitchFamily="34" charset="-122"/>
                <a:ea typeface="微软雅黑" panose="020B0503020204020204" pitchFamily="34" charset="-122"/>
              </a:rPr>
              <a:t> Cloud Foundry</a:t>
            </a:r>
            <a:r>
              <a:rPr lang="zh-CN" altLang="en-US" sz="1800" dirty="0">
                <a:solidFill>
                  <a:srgbClr val="4C6062"/>
                </a:solidFill>
                <a:latin typeface="微软雅黑" panose="020B0503020204020204" pitchFamily="34" charset="-122"/>
                <a:ea typeface="微软雅黑" panose="020B0503020204020204" pitchFamily="34" charset="-122"/>
              </a:rPr>
              <a:t>逻辑结构</a:t>
            </a:r>
            <a:endParaRPr lang="zh-CN" altLang="en-US" sz="1800" dirty="0">
              <a:solidFill>
                <a:srgbClr val="4C6062"/>
              </a:solidFill>
              <a:latin typeface="微软雅黑" panose="020B0503020204020204" pitchFamily="34" charset="-122"/>
              <a:ea typeface="微软雅黑" panose="020B0503020204020204" pitchFamily="34" charset="-122"/>
            </a:endParaRPr>
          </a:p>
        </p:txBody>
      </p:sp>
      <p:sp>
        <p:nvSpPr>
          <p:cNvPr id="14" name="内容占位符 2"/>
          <p:cNvSpPr txBox="1"/>
          <p:nvPr/>
        </p:nvSpPr>
        <p:spPr>
          <a:xfrm>
            <a:off x="606712" y="2160914"/>
            <a:ext cx="4651057" cy="4452322"/>
          </a:xfrm>
          <a:prstGeom prst="rect">
            <a:avLst/>
          </a:prstGeom>
        </p:spPr>
        <p:txBody>
          <a:bodyPr vert="horz" lIns="121917" tIns="60958" rIns="121917" bIns="60958" rtlCol="0">
            <a:no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457200" algn="just"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Cloud Foundry</a:t>
            </a:r>
            <a:r>
              <a:rPr kumimoji="0" lang="zh-CN" altLang="en-US"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是由相对独立的多个模块构成的分布式系统，每个模块单独存在和运行，各模块之间通过消息机制进行通信。</a:t>
            </a:r>
            <a:r>
              <a:rPr kumimoji="0" lang="en-US" altLang="zh-CN"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Cloud Foundry</a:t>
            </a:r>
            <a:r>
              <a:rPr kumimoji="0" lang="zh-CN" altLang="en-US"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各模块本身是基于</a:t>
            </a:r>
            <a:r>
              <a:rPr kumimoji="0" lang="en-US" altLang="zh-CN"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Ruby</a:t>
            </a:r>
            <a:r>
              <a:rPr kumimoji="0" lang="zh-CN" altLang="en-US"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语言开发的，每个部分可以认为拿来即可运行，不存在编译等过程。</a:t>
            </a:r>
            <a:endParaRPr kumimoji="0" lang="en-US" altLang="zh-CN"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0" marR="0" lvl="0" indent="457200" algn="just"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Cloud Foundry</a:t>
            </a:r>
            <a:r>
              <a:rPr kumimoji="0" lang="zh-CN" altLang="en-US"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云平台是完全模块化的分布式系统，各个模块之间是相互独立的，通过消息总线进行相互连接和通信，这种结构不仅使系统各模块之间的耦合度降低，而且使系统功能容易扩充。</a:t>
            </a:r>
            <a:endParaRPr kumimoji="0" lang="en-US" altLang="zh-CN" sz="18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Cloud Foundry</a:t>
            </a:r>
            <a:endPar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88572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Cloud Foundry</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逻辑结构</a:t>
            </a:r>
            <a:endParaRPr lang="zh-CN" altLang="en-US" sz="2400" b="1" dirty="0">
              <a:latin typeface="黑体" panose="02010609060101010101" pitchFamily="2" charset="-122"/>
              <a:ea typeface="黑体" panose="02010609060101010101" pitchFamily="2" charset="-122"/>
            </a:endParaRPr>
          </a:p>
        </p:txBody>
      </p:sp>
      <p:grpSp>
        <p:nvGrpSpPr>
          <p:cNvPr id="2" name="组合 1"/>
          <p:cNvGrpSpPr/>
          <p:nvPr/>
        </p:nvGrpSpPr>
        <p:grpSpPr>
          <a:xfrm>
            <a:off x="840095" y="2276921"/>
            <a:ext cx="10103757" cy="4347230"/>
            <a:chOff x="1100818" y="1353284"/>
            <a:chExt cx="10103757" cy="4347230"/>
          </a:xfrm>
        </p:grpSpPr>
        <p:sp>
          <p:nvSpPr>
            <p:cNvPr id="11" name="矩形 10"/>
            <p:cNvSpPr/>
            <p:nvPr/>
          </p:nvSpPr>
          <p:spPr>
            <a:xfrm>
              <a:off x="1100818" y="2604294"/>
              <a:ext cx="1246187" cy="3096220"/>
            </a:xfrm>
            <a:prstGeom prst="rect">
              <a:avLst/>
            </a:prstGeom>
            <a:solidFill>
              <a:srgbClr val="4BACC6">
                <a:lumMod val="60000"/>
                <a:lumOff val="40000"/>
              </a:srgbClr>
            </a:solidFill>
            <a:ln w="25400" cap="flat" cmpd="sng" algn="ctr">
              <a:noFill/>
              <a:prstDash val="solid"/>
            </a:ln>
            <a:effectLst/>
          </p:spPr>
          <p:txBody>
            <a:bodyPr anchor="ctr"/>
            <a:lstStyle/>
            <a:p>
              <a:pPr algn="ctr">
                <a:defRPr/>
              </a:pPr>
              <a:endParaRPr lang="zh-CN" altLang="en-US" kern="0">
                <a:solidFill>
                  <a:sysClr val="window" lastClr="FFFFFF"/>
                </a:solidFill>
                <a:latin typeface="Franklin Gothic Medium" panose="020B0603020102020204"/>
                <a:ea typeface="微软雅黑" panose="020B0503020204020204" pitchFamily="34" charset="-122"/>
              </a:endParaRPr>
            </a:p>
          </p:txBody>
        </p:sp>
        <p:sp>
          <p:nvSpPr>
            <p:cNvPr id="12" name="矩形 11"/>
            <p:cNvSpPr/>
            <p:nvPr/>
          </p:nvSpPr>
          <p:spPr>
            <a:xfrm>
              <a:off x="2361293" y="2604294"/>
              <a:ext cx="1246187" cy="3096220"/>
            </a:xfrm>
            <a:prstGeom prst="rect">
              <a:avLst/>
            </a:prstGeom>
            <a:solidFill>
              <a:srgbClr val="FFC000"/>
            </a:solidFill>
            <a:ln w="25400" cap="flat" cmpd="sng" algn="ctr">
              <a:noFill/>
              <a:prstDash val="solid"/>
            </a:ln>
            <a:effectLst/>
          </p:spPr>
          <p:txBody>
            <a:bodyPr anchor="ctr"/>
            <a:lstStyle/>
            <a:p>
              <a:pPr algn="ctr">
                <a:defRPr/>
              </a:pPr>
              <a:endParaRPr lang="zh-CN" altLang="en-US" kern="0">
                <a:solidFill>
                  <a:sysClr val="window" lastClr="FFFFFF"/>
                </a:solidFill>
                <a:latin typeface="Franklin Gothic Medium" panose="020B0603020102020204"/>
                <a:ea typeface="微软雅黑" panose="020B0503020204020204" pitchFamily="34" charset="-122"/>
              </a:endParaRPr>
            </a:p>
          </p:txBody>
        </p:sp>
        <p:sp>
          <p:nvSpPr>
            <p:cNvPr id="13" name="矩形 12"/>
            <p:cNvSpPr/>
            <p:nvPr/>
          </p:nvSpPr>
          <p:spPr>
            <a:xfrm>
              <a:off x="3620180" y="2604294"/>
              <a:ext cx="1247775" cy="3096220"/>
            </a:xfrm>
            <a:prstGeom prst="rect">
              <a:avLst/>
            </a:prstGeom>
            <a:solidFill>
              <a:srgbClr val="C0504D">
                <a:lumMod val="40000"/>
                <a:lumOff val="60000"/>
              </a:srgbClr>
            </a:solidFill>
            <a:ln w="25400" cap="flat" cmpd="sng" algn="ctr">
              <a:noFill/>
              <a:prstDash val="solid"/>
            </a:ln>
            <a:effectLst/>
          </p:spPr>
          <p:txBody>
            <a:bodyPr anchor="ctr"/>
            <a:lstStyle/>
            <a:p>
              <a:pPr algn="ctr">
                <a:defRPr/>
              </a:pPr>
              <a:endParaRPr lang="zh-CN" altLang="en-US" kern="0">
                <a:solidFill>
                  <a:sysClr val="window" lastClr="FFFFFF"/>
                </a:solidFill>
                <a:latin typeface="Franklin Gothic Medium" panose="020B0603020102020204"/>
                <a:ea typeface="微软雅黑" panose="020B0503020204020204" pitchFamily="34" charset="-122"/>
              </a:endParaRPr>
            </a:p>
          </p:txBody>
        </p:sp>
        <p:sp>
          <p:nvSpPr>
            <p:cNvPr id="14" name="矩形 13"/>
            <p:cNvSpPr/>
            <p:nvPr/>
          </p:nvSpPr>
          <p:spPr>
            <a:xfrm>
              <a:off x="4880655" y="2604294"/>
              <a:ext cx="1247775" cy="3096220"/>
            </a:xfrm>
            <a:prstGeom prst="rect">
              <a:avLst/>
            </a:prstGeom>
            <a:solidFill>
              <a:sysClr val="window" lastClr="FFFFFF">
                <a:lumMod val="65000"/>
              </a:sysClr>
            </a:solidFill>
            <a:ln w="25400" cap="flat" cmpd="sng" algn="ctr">
              <a:noFill/>
              <a:prstDash val="solid"/>
            </a:ln>
            <a:effectLst/>
          </p:spPr>
          <p:txBody>
            <a:bodyPr anchor="ctr"/>
            <a:lstStyle/>
            <a:p>
              <a:pPr algn="ctr">
                <a:defRPr/>
              </a:pPr>
              <a:endParaRPr lang="zh-CN" altLang="en-US" kern="0">
                <a:solidFill>
                  <a:sysClr val="window" lastClr="FFFFFF"/>
                </a:solidFill>
                <a:latin typeface="Franklin Gothic Medium" panose="020B0603020102020204"/>
                <a:ea typeface="微软雅黑" panose="020B0503020204020204" pitchFamily="34" charset="-122"/>
              </a:endParaRPr>
            </a:p>
          </p:txBody>
        </p:sp>
        <p:sp>
          <p:nvSpPr>
            <p:cNvPr id="15" name="矩形 14"/>
            <p:cNvSpPr/>
            <p:nvPr/>
          </p:nvSpPr>
          <p:spPr>
            <a:xfrm>
              <a:off x="6141130" y="2604294"/>
              <a:ext cx="1246188" cy="3096220"/>
            </a:xfrm>
            <a:prstGeom prst="rect">
              <a:avLst/>
            </a:prstGeom>
            <a:solidFill>
              <a:srgbClr val="4BACC6">
                <a:lumMod val="75000"/>
              </a:srgbClr>
            </a:solidFill>
            <a:ln w="25400" cap="flat" cmpd="sng" algn="ctr">
              <a:noFill/>
              <a:prstDash val="solid"/>
            </a:ln>
            <a:effectLst/>
          </p:spPr>
          <p:txBody>
            <a:bodyPr anchor="ctr"/>
            <a:lstStyle/>
            <a:p>
              <a:pPr algn="ctr">
                <a:defRPr/>
              </a:pPr>
              <a:endParaRPr lang="zh-CN" altLang="en-US" kern="0">
                <a:solidFill>
                  <a:sysClr val="window" lastClr="FFFFFF"/>
                </a:solidFill>
                <a:latin typeface="Franklin Gothic Medium" panose="020B0603020102020204"/>
                <a:ea typeface="微软雅黑" panose="020B0503020204020204" pitchFamily="34" charset="-122"/>
              </a:endParaRPr>
            </a:p>
          </p:txBody>
        </p:sp>
        <p:sp>
          <p:nvSpPr>
            <p:cNvPr id="16" name="矩形 15"/>
            <p:cNvSpPr/>
            <p:nvPr/>
          </p:nvSpPr>
          <p:spPr>
            <a:xfrm>
              <a:off x="7401605" y="2604294"/>
              <a:ext cx="1246188" cy="3096220"/>
            </a:xfrm>
            <a:prstGeom prst="rect">
              <a:avLst/>
            </a:prstGeom>
            <a:solidFill>
              <a:srgbClr val="92D050"/>
            </a:solidFill>
            <a:ln w="25400" cap="flat" cmpd="sng" algn="ctr">
              <a:noFill/>
              <a:prstDash val="solid"/>
            </a:ln>
            <a:effectLst/>
          </p:spPr>
          <p:txBody>
            <a:bodyPr anchor="ctr"/>
            <a:lstStyle/>
            <a:p>
              <a:pPr algn="ctr">
                <a:defRPr/>
              </a:pPr>
              <a:endParaRPr lang="zh-CN" altLang="en-US" kern="0">
                <a:solidFill>
                  <a:sysClr val="window" lastClr="FFFFFF"/>
                </a:solidFill>
                <a:latin typeface="Franklin Gothic Medium" panose="020B0603020102020204"/>
                <a:ea typeface="微软雅黑" panose="020B0503020204020204" pitchFamily="34" charset="-122"/>
              </a:endParaRPr>
            </a:p>
          </p:txBody>
        </p:sp>
        <p:sp>
          <p:nvSpPr>
            <p:cNvPr id="17" name="矩形 16"/>
            <p:cNvSpPr/>
            <p:nvPr/>
          </p:nvSpPr>
          <p:spPr>
            <a:xfrm>
              <a:off x="8688160" y="2604294"/>
              <a:ext cx="1246188" cy="3096220"/>
            </a:xfrm>
            <a:prstGeom prst="rect">
              <a:avLst/>
            </a:prstGeom>
            <a:solidFill>
              <a:srgbClr val="00B0F0"/>
            </a:solidFill>
            <a:ln w="25400" cap="flat" cmpd="sng" algn="ctr">
              <a:noFill/>
              <a:prstDash val="solid"/>
            </a:ln>
            <a:effectLst/>
          </p:spPr>
          <p:txBody>
            <a:bodyPr anchor="ctr"/>
            <a:lstStyle/>
            <a:p>
              <a:pPr algn="ctr">
                <a:defRPr/>
              </a:pPr>
              <a:endParaRPr lang="zh-CN" altLang="en-US" kern="0">
                <a:solidFill>
                  <a:sysClr val="window" lastClr="FFFFFF"/>
                </a:solidFill>
                <a:latin typeface="Franklin Gothic Medium" panose="020B0603020102020204"/>
                <a:ea typeface="微软雅黑" panose="020B0503020204020204" pitchFamily="34" charset="-122"/>
              </a:endParaRPr>
            </a:p>
          </p:txBody>
        </p:sp>
        <p:sp>
          <p:nvSpPr>
            <p:cNvPr id="18" name="矩形 17"/>
            <p:cNvSpPr/>
            <p:nvPr/>
          </p:nvSpPr>
          <p:spPr>
            <a:xfrm>
              <a:off x="1213530" y="2637361"/>
              <a:ext cx="1108074" cy="874407"/>
            </a:xfrm>
            <a:prstGeom prst="rect">
              <a:avLst/>
            </a:prstGeom>
          </p:spPr>
          <p:txBody>
            <a:bodyPr wrap="square">
              <a:spAutoFit/>
            </a:bodyPr>
            <a:lstStyle/>
            <a:p>
              <a:pPr algn="ctr">
                <a:lnSpc>
                  <a:spcPct val="150000"/>
                </a:lnSpc>
                <a:defRPr/>
              </a:pPr>
              <a:r>
                <a:rPr lang="en-US" altLang="zh-CN" b="1" kern="0" dirty="0">
                  <a:solidFill>
                    <a:sysClr val="window" lastClr="FFFFFF"/>
                  </a:solidFill>
                  <a:latin typeface="微软雅黑" panose="020B0503020204020204" pitchFamily="34" charset="-122"/>
                  <a:ea typeface="微软雅黑" panose="020B0503020204020204" pitchFamily="34" charset="-122"/>
                </a:rPr>
                <a:t>Router </a:t>
              </a:r>
              <a:r>
                <a:rPr lang="zh-CN" altLang="en-US" b="1" kern="0" dirty="0">
                  <a:solidFill>
                    <a:sysClr val="window" lastClr="FFFFFF"/>
                  </a:solidFill>
                  <a:latin typeface="微软雅黑" panose="020B0503020204020204" pitchFamily="34" charset="-122"/>
                  <a:ea typeface="微软雅黑" panose="020B0503020204020204" pitchFamily="34" charset="-122"/>
                </a:rPr>
                <a:t>（路由器）</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19" name="矩形 18"/>
            <p:cNvSpPr/>
            <p:nvPr/>
          </p:nvSpPr>
          <p:spPr>
            <a:xfrm>
              <a:off x="2385105" y="2629694"/>
              <a:ext cx="1230313" cy="1754326"/>
            </a:xfrm>
            <a:prstGeom prst="rect">
              <a:avLst/>
            </a:prstGeom>
          </p:spPr>
          <p:txBody>
            <a:bodyPr wrap="square">
              <a:spAutoFit/>
            </a:bodyPr>
            <a:lstStyle/>
            <a:p>
              <a:pPr>
                <a:lnSpc>
                  <a:spcPct val="150000"/>
                </a:lnSpc>
                <a:defRPr/>
              </a:pPr>
              <a:r>
                <a:rPr lang="en-US" altLang="zh-CN" b="1" kern="0" dirty="0">
                  <a:solidFill>
                    <a:sysClr val="window" lastClr="FFFFFF"/>
                  </a:solidFill>
                  <a:latin typeface="微软雅黑" panose="020B0503020204020204" pitchFamily="34" charset="-122"/>
                  <a:ea typeface="微软雅黑" panose="020B0503020204020204" pitchFamily="34" charset="-122"/>
                </a:rPr>
                <a:t>Authentication </a:t>
              </a:r>
              <a:r>
                <a:rPr lang="zh-CN" altLang="en-US" b="1" kern="0" dirty="0">
                  <a:solidFill>
                    <a:sysClr val="window" lastClr="FFFFFF"/>
                  </a:solidFill>
                  <a:latin typeface="微软雅黑" panose="020B0503020204020204" pitchFamily="34" charset="-122"/>
                  <a:ea typeface="微软雅黑" panose="020B0503020204020204" pitchFamily="34" charset="-122"/>
                </a:rPr>
                <a:t>（认证组件）</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20" name="矩形 19"/>
            <p:cNvSpPr/>
            <p:nvPr/>
          </p:nvSpPr>
          <p:spPr>
            <a:xfrm>
              <a:off x="3647168" y="2629694"/>
              <a:ext cx="1111250" cy="1754326"/>
            </a:xfrm>
            <a:prstGeom prst="rect">
              <a:avLst/>
            </a:prstGeom>
          </p:spPr>
          <p:txBody>
            <a:bodyPr wrap="square">
              <a:spAutoFit/>
            </a:bodyPr>
            <a:lstStyle/>
            <a:p>
              <a:pPr>
                <a:lnSpc>
                  <a:spcPct val="150000"/>
                </a:lnSpc>
                <a:defRPr/>
              </a:pPr>
              <a:r>
                <a:rPr lang="en-US" altLang="zh-CN" b="1" kern="0" dirty="0">
                  <a:solidFill>
                    <a:sysClr val="window" lastClr="FFFFFF"/>
                  </a:solidFill>
                  <a:latin typeface="微软雅黑" panose="020B0503020204020204" pitchFamily="34" charset="-122"/>
                  <a:ea typeface="微软雅黑" panose="020B0503020204020204" pitchFamily="34" charset="-122"/>
                </a:rPr>
                <a:t>Cloud Controller</a:t>
              </a:r>
              <a:r>
                <a:rPr lang="zh-CN" altLang="en-US" b="1" kern="0" dirty="0">
                  <a:solidFill>
                    <a:sysClr val="window" lastClr="FFFFFF"/>
                  </a:solidFill>
                  <a:latin typeface="微软雅黑" panose="020B0503020204020204" pitchFamily="34" charset="-122"/>
                  <a:ea typeface="微软雅黑" panose="020B0503020204020204" pitchFamily="34" charset="-122"/>
                </a:rPr>
                <a:t>（云控制器）</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21" name="矩形 20"/>
            <p:cNvSpPr/>
            <p:nvPr/>
          </p:nvSpPr>
          <p:spPr>
            <a:xfrm>
              <a:off x="4909231" y="2629694"/>
              <a:ext cx="1219200" cy="1754326"/>
            </a:xfrm>
            <a:prstGeom prst="rect">
              <a:avLst/>
            </a:prstGeom>
          </p:spPr>
          <p:txBody>
            <a:bodyPr wrap="square">
              <a:spAutoFit/>
            </a:bodyPr>
            <a:lstStyle/>
            <a:p>
              <a:pPr>
                <a:lnSpc>
                  <a:spcPct val="150000"/>
                </a:lnSpc>
                <a:defRPr/>
              </a:pPr>
              <a:r>
                <a:rPr lang="en-US" altLang="zh-CN" b="1" kern="0" dirty="0">
                  <a:solidFill>
                    <a:sysClr val="window" lastClr="FFFFFF"/>
                  </a:solidFill>
                  <a:latin typeface="微软雅黑" panose="020B0503020204020204" pitchFamily="34" charset="-122"/>
                  <a:ea typeface="微软雅黑" panose="020B0503020204020204" pitchFamily="34" charset="-122"/>
                </a:rPr>
                <a:t>Health Manager </a:t>
              </a:r>
              <a:r>
                <a:rPr lang="zh-CN" altLang="en-US" b="1" kern="0" dirty="0">
                  <a:solidFill>
                    <a:sysClr val="window" lastClr="FFFFFF"/>
                  </a:solidFill>
                  <a:latin typeface="微软雅黑" panose="020B0503020204020204" pitchFamily="34" charset="-122"/>
                  <a:ea typeface="微软雅黑" panose="020B0503020204020204" pitchFamily="34" charset="-122"/>
                </a:rPr>
                <a:t>（健康管理器）</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22" name="矩形 21"/>
            <p:cNvSpPr/>
            <p:nvPr/>
          </p:nvSpPr>
          <p:spPr>
            <a:xfrm>
              <a:off x="6147254" y="2629694"/>
              <a:ext cx="1276349" cy="1615763"/>
            </a:xfrm>
            <a:prstGeom prst="rect">
              <a:avLst/>
            </a:prstGeom>
          </p:spPr>
          <p:txBody>
            <a:bodyPr wrap="square">
              <a:spAutoFit/>
            </a:bodyPr>
            <a:lstStyle/>
            <a:p>
              <a:pPr algn="ctr">
                <a:lnSpc>
                  <a:spcPct val="150000"/>
                </a:lnSpc>
                <a:defRPr/>
              </a:pPr>
              <a:r>
                <a:rPr lang="en-US" altLang="zh-CN" sz="1700" b="1" kern="0" dirty="0">
                  <a:solidFill>
                    <a:sysClr val="window" lastClr="FFFFFF"/>
                  </a:solidFill>
                  <a:latin typeface="微软雅黑" panose="020B0503020204020204" pitchFamily="34" charset="-122"/>
                  <a:ea typeface="微软雅黑" panose="020B0503020204020204" pitchFamily="34" charset="-122"/>
                </a:rPr>
                <a:t>Application Execution</a:t>
              </a:r>
              <a:r>
                <a:rPr lang="zh-CN" altLang="en-US" sz="1700" b="1" kern="0" dirty="0">
                  <a:solidFill>
                    <a:sysClr val="window" lastClr="FFFFFF"/>
                  </a:solidFill>
                  <a:latin typeface="微软雅黑" panose="020B0503020204020204" pitchFamily="34" charset="-122"/>
                  <a:ea typeface="微软雅黑" panose="020B0503020204020204" pitchFamily="34" charset="-122"/>
                </a:rPr>
                <a:t>（应用执行）</a:t>
              </a:r>
              <a:endParaRPr lang="zh-CN" altLang="en-US" sz="1700" b="1" kern="0" dirty="0">
                <a:solidFill>
                  <a:sysClr val="window" lastClr="FFFFFF"/>
                </a:solidFill>
                <a:latin typeface="微软雅黑" panose="020B0503020204020204" pitchFamily="34" charset="-122"/>
                <a:ea typeface="微软雅黑" panose="020B0503020204020204" pitchFamily="34" charset="-122"/>
              </a:endParaRPr>
            </a:p>
          </p:txBody>
        </p:sp>
        <p:sp>
          <p:nvSpPr>
            <p:cNvPr id="23" name="矩形 22"/>
            <p:cNvSpPr/>
            <p:nvPr/>
          </p:nvSpPr>
          <p:spPr>
            <a:xfrm>
              <a:off x="7487331" y="2629694"/>
              <a:ext cx="1208088" cy="1754326"/>
            </a:xfrm>
            <a:prstGeom prst="rect">
              <a:avLst/>
            </a:prstGeom>
          </p:spPr>
          <p:txBody>
            <a:bodyPr wrap="square">
              <a:spAutoFit/>
            </a:bodyPr>
            <a:lstStyle/>
            <a:p>
              <a:pPr>
                <a:lnSpc>
                  <a:spcPct val="150000"/>
                </a:lnSpc>
                <a:defRPr/>
              </a:pPr>
              <a:r>
                <a:rPr lang="en-US" altLang="zh-CN" b="1" kern="0" dirty="0">
                  <a:solidFill>
                    <a:sysClr val="window" lastClr="FFFFFF"/>
                  </a:solidFill>
                  <a:latin typeface="微软雅黑" panose="020B0503020204020204" pitchFamily="34" charset="-122"/>
                  <a:ea typeface="微软雅黑" panose="020B0503020204020204" pitchFamily="34" charset="-122"/>
                </a:rPr>
                <a:t>Service Brokers</a:t>
              </a:r>
              <a:r>
                <a:rPr lang="zh-CN" altLang="en-US" b="1" kern="0" dirty="0">
                  <a:solidFill>
                    <a:sysClr val="window" lastClr="FFFFFF"/>
                  </a:solidFill>
                  <a:latin typeface="微软雅黑" panose="020B0503020204020204" pitchFamily="34" charset="-122"/>
                  <a:ea typeface="微软雅黑" panose="020B0503020204020204" pitchFamily="34" charset="-122"/>
                </a:rPr>
                <a:t>（服务代理）</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24" name="矩形 23"/>
            <p:cNvSpPr/>
            <p:nvPr/>
          </p:nvSpPr>
          <p:spPr>
            <a:xfrm>
              <a:off x="8766175" y="2629694"/>
              <a:ext cx="1111250" cy="1754326"/>
            </a:xfrm>
            <a:prstGeom prst="rect">
              <a:avLst/>
            </a:prstGeom>
          </p:spPr>
          <p:txBody>
            <a:bodyPr wrap="square">
              <a:spAutoFit/>
            </a:bodyPr>
            <a:lstStyle/>
            <a:p>
              <a:pPr>
                <a:lnSpc>
                  <a:spcPct val="150000"/>
                </a:lnSpc>
                <a:defRPr/>
              </a:pPr>
              <a:r>
                <a:rPr lang="en-US" altLang="zh-CN" b="1" kern="0" dirty="0">
                  <a:solidFill>
                    <a:sysClr val="window" lastClr="FFFFFF"/>
                  </a:solidFill>
                  <a:latin typeface="微软雅黑" panose="020B0503020204020204" pitchFamily="34" charset="-122"/>
                  <a:ea typeface="微软雅黑" panose="020B0503020204020204" pitchFamily="34" charset="-122"/>
                </a:rPr>
                <a:t>Message Bus</a:t>
              </a:r>
              <a:r>
                <a:rPr lang="zh-CN" altLang="en-US" b="1" kern="0" dirty="0">
                  <a:solidFill>
                    <a:sysClr val="window" lastClr="FFFFFF"/>
                  </a:solidFill>
                  <a:latin typeface="微软雅黑" panose="020B0503020204020204" pitchFamily="34" charset="-122"/>
                  <a:ea typeface="微软雅黑" panose="020B0503020204020204" pitchFamily="34" charset="-122"/>
                </a:rPr>
                <a:t>（消息总线）</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123043" y="2459831"/>
              <a:ext cx="9989456" cy="0"/>
            </a:xfrm>
            <a:prstGeom prst="line">
              <a:avLst/>
            </a:prstGeom>
            <a:noFill/>
            <a:ln w="9525" cap="flat" cmpd="sng" algn="ctr">
              <a:solidFill>
                <a:sysClr val="windowText" lastClr="000000">
                  <a:lumMod val="50000"/>
                  <a:lumOff val="50000"/>
                </a:sysClr>
              </a:solidFill>
              <a:prstDash val="solid"/>
            </a:ln>
            <a:effectLst/>
          </p:spPr>
        </p:cxnSp>
        <p:cxnSp>
          <p:nvCxnSpPr>
            <p:cNvPr id="26" name="直接连接符 25"/>
            <p:cNvCxnSpPr/>
            <p:nvPr/>
          </p:nvCxnSpPr>
          <p:spPr>
            <a:xfrm>
              <a:off x="1123043" y="2274094"/>
              <a:ext cx="0" cy="250825"/>
            </a:xfrm>
            <a:prstGeom prst="line">
              <a:avLst/>
            </a:prstGeom>
            <a:noFill/>
            <a:ln w="9525" cap="flat" cmpd="sng" algn="ctr">
              <a:solidFill>
                <a:sysClr val="windowText" lastClr="000000">
                  <a:lumMod val="50000"/>
                  <a:lumOff val="50000"/>
                </a:sysClr>
              </a:solidFill>
              <a:prstDash val="solid"/>
            </a:ln>
            <a:effectLst/>
          </p:spPr>
        </p:cxnSp>
        <p:cxnSp>
          <p:nvCxnSpPr>
            <p:cNvPr id="27" name="直接连接符 26"/>
            <p:cNvCxnSpPr/>
            <p:nvPr/>
          </p:nvCxnSpPr>
          <p:spPr>
            <a:xfrm>
              <a:off x="2377168" y="2274094"/>
              <a:ext cx="0" cy="250825"/>
            </a:xfrm>
            <a:prstGeom prst="line">
              <a:avLst/>
            </a:prstGeom>
            <a:noFill/>
            <a:ln w="9525" cap="flat" cmpd="sng" algn="ctr">
              <a:solidFill>
                <a:sysClr val="windowText" lastClr="000000">
                  <a:lumMod val="50000"/>
                  <a:lumOff val="50000"/>
                </a:sysClr>
              </a:solidFill>
              <a:prstDash val="solid"/>
            </a:ln>
            <a:effectLst/>
          </p:spPr>
        </p:cxnSp>
        <p:cxnSp>
          <p:nvCxnSpPr>
            <p:cNvPr id="28" name="直接连接符 27"/>
            <p:cNvCxnSpPr/>
            <p:nvPr/>
          </p:nvCxnSpPr>
          <p:spPr>
            <a:xfrm>
              <a:off x="3631293" y="2274094"/>
              <a:ext cx="0" cy="250825"/>
            </a:xfrm>
            <a:prstGeom prst="line">
              <a:avLst/>
            </a:prstGeom>
            <a:noFill/>
            <a:ln w="9525" cap="flat" cmpd="sng" algn="ctr">
              <a:solidFill>
                <a:sysClr val="windowText" lastClr="000000">
                  <a:lumMod val="50000"/>
                  <a:lumOff val="50000"/>
                </a:sysClr>
              </a:solidFill>
              <a:prstDash val="solid"/>
            </a:ln>
            <a:effectLst/>
          </p:spPr>
        </p:cxnSp>
        <p:cxnSp>
          <p:nvCxnSpPr>
            <p:cNvPr id="29" name="直接连接符 28"/>
            <p:cNvCxnSpPr/>
            <p:nvPr/>
          </p:nvCxnSpPr>
          <p:spPr>
            <a:xfrm>
              <a:off x="4885418" y="2274094"/>
              <a:ext cx="0" cy="250825"/>
            </a:xfrm>
            <a:prstGeom prst="line">
              <a:avLst/>
            </a:prstGeom>
            <a:noFill/>
            <a:ln w="9525" cap="flat" cmpd="sng" algn="ctr">
              <a:solidFill>
                <a:sysClr val="windowText" lastClr="000000">
                  <a:lumMod val="50000"/>
                  <a:lumOff val="50000"/>
                </a:sysClr>
              </a:solidFill>
              <a:prstDash val="solid"/>
            </a:ln>
            <a:effectLst/>
          </p:spPr>
        </p:cxnSp>
        <p:cxnSp>
          <p:nvCxnSpPr>
            <p:cNvPr id="30" name="直接连接符 29"/>
            <p:cNvCxnSpPr/>
            <p:nvPr/>
          </p:nvCxnSpPr>
          <p:spPr>
            <a:xfrm>
              <a:off x="6139543" y="2274094"/>
              <a:ext cx="0" cy="250825"/>
            </a:xfrm>
            <a:prstGeom prst="line">
              <a:avLst/>
            </a:prstGeom>
            <a:noFill/>
            <a:ln w="9525" cap="flat" cmpd="sng" algn="ctr">
              <a:solidFill>
                <a:sysClr val="windowText" lastClr="000000">
                  <a:lumMod val="50000"/>
                  <a:lumOff val="50000"/>
                </a:sysClr>
              </a:solidFill>
              <a:prstDash val="solid"/>
            </a:ln>
            <a:effectLst/>
          </p:spPr>
        </p:cxnSp>
        <p:cxnSp>
          <p:nvCxnSpPr>
            <p:cNvPr id="31" name="直接连接符 30"/>
            <p:cNvCxnSpPr/>
            <p:nvPr/>
          </p:nvCxnSpPr>
          <p:spPr>
            <a:xfrm>
              <a:off x="7393668" y="2274094"/>
              <a:ext cx="0" cy="250825"/>
            </a:xfrm>
            <a:prstGeom prst="line">
              <a:avLst/>
            </a:prstGeom>
            <a:noFill/>
            <a:ln w="9525" cap="flat" cmpd="sng" algn="ctr">
              <a:solidFill>
                <a:sysClr val="windowText" lastClr="000000">
                  <a:lumMod val="50000"/>
                  <a:lumOff val="50000"/>
                </a:sysClr>
              </a:solidFill>
              <a:prstDash val="solid"/>
            </a:ln>
            <a:effectLst/>
          </p:spPr>
        </p:cxnSp>
        <p:cxnSp>
          <p:nvCxnSpPr>
            <p:cNvPr id="32" name="直接连接符 31"/>
            <p:cNvCxnSpPr/>
            <p:nvPr/>
          </p:nvCxnSpPr>
          <p:spPr>
            <a:xfrm>
              <a:off x="8647793" y="2274094"/>
              <a:ext cx="0" cy="250825"/>
            </a:xfrm>
            <a:prstGeom prst="line">
              <a:avLst/>
            </a:prstGeom>
            <a:noFill/>
            <a:ln w="9525" cap="flat" cmpd="sng" algn="ctr">
              <a:solidFill>
                <a:sysClr val="windowText" lastClr="000000">
                  <a:lumMod val="50000"/>
                  <a:lumOff val="50000"/>
                </a:sysClr>
              </a:solidFill>
              <a:prstDash val="solid"/>
            </a:ln>
            <a:effectLst/>
          </p:spPr>
        </p:cxnSp>
        <p:sp>
          <p:nvSpPr>
            <p:cNvPr id="33" name="TextBox 81"/>
            <p:cNvSpPr txBox="1"/>
            <p:nvPr/>
          </p:nvSpPr>
          <p:spPr>
            <a:xfrm>
              <a:off x="1123043" y="2082006"/>
              <a:ext cx="383438" cy="307777"/>
            </a:xfrm>
            <a:prstGeom prst="rect">
              <a:avLst/>
            </a:prstGeom>
            <a:noFill/>
          </p:spPr>
          <p:txBody>
            <a:bodyPr wrap="none">
              <a:spAutoFit/>
            </a:bodyPr>
            <a:lstStyle/>
            <a:p>
              <a:pPr>
                <a:defRPr/>
              </a:pPr>
              <a:r>
                <a:rPr lang="en-US" altLang="zh-CN" sz="1400" kern="0" dirty="0">
                  <a:solidFill>
                    <a:sysClr val="window" lastClr="FFFFFF">
                      <a:lumMod val="50000"/>
                    </a:sysClr>
                  </a:solidFill>
                  <a:latin typeface="Arial" panose="020B0604020202020204"/>
                  <a:ea typeface="微软雅黑" panose="020B0503020204020204" pitchFamily="34" charset="-122"/>
                </a:rPr>
                <a:t>01</a:t>
              </a:r>
              <a:endParaRPr lang="zh-CN" altLang="en-US" sz="1400" kern="0" dirty="0">
                <a:solidFill>
                  <a:sysClr val="window" lastClr="FFFFFF">
                    <a:lumMod val="50000"/>
                  </a:sysClr>
                </a:solidFill>
                <a:latin typeface="Arial" panose="020B0604020202020204"/>
                <a:ea typeface="微软雅黑" panose="020B0503020204020204" pitchFamily="34" charset="-122"/>
              </a:endParaRPr>
            </a:p>
          </p:txBody>
        </p:sp>
        <p:sp>
          <p:nvSpPr>
            <p:cNvPr id="34" name="TextBox 82"/>
            <p:cNvSpPr txBox="1"/>
            <p:nvPr/>
          </p:nvSpPr>
          <p:spPr>
            <a:xfrm>
              <a:off x="2385105" y="2082006"/>
              <a:ext cx="383438" cy="307777"/>
            </a:xfrm>
            <a:prstGeom prst="rect">
              <a:avLst/>
            </a:prstGeom>
            <a:noFill/>
          </p:spPr>
          <p:txBody>
            <a:bodyPr wrap="none">
              <a:spAutoFit/>
            </a:bodyPr>
            <a:lstStyle/>
            <a:p>
              <a:pPr>
                <a:defRPr/>
              </a:pPr>
              <a:r>
                <a:rPr lang="en-US" altLang="zh-CN" sz="1400" kern="0" dirty="0">
                  <a:solidFill>
                    <a:sysClr val="window" lastClr="FFFFFF">
                      <a:lumMod val="50000"/>
                    </a:sysClr>
                  </a:solidFill>
                  <a:latin typeface="Arial" panose="020B0604020202020204"/>
                  <a:ea typeface="微软雅黑" panose="020B0503020204020204" pitchFamily="34" charset="-122"/>
                </a:rPr>
                <a:t>02</a:t>
              </a:r>
              <a:endParaRPr lang="zh-CN" altLang="en-US" sz="1400" kern="0" dirty="0">
                <a:solidFill>
                  <a:sysClr val="window" lastClr="FFFFFF">
                    <a:lumMod val="50000"/>
                  </a:sysClr>
                </a:solidFill>
                <a:latin typeface="Arial" panose="020B0604020202020204"/>
                <a:ea typeface="微软雅黑" panose="020B0503020204020204" pitchFamily="34" charset="-122"/>
              </a:endParaRPr>
            </a:p>
          </p:txBody>
        </p:sp>
        <p:sp>
          <p:nvSpPr>
            <p:cNvPr id="35" name="TextBox 83"/>
            <p:cNvSpPr txBox="1"/>
            <p:nvPr/>
          </p:nvSpPr>
          <p:spPr>
            <a:xfrm>
              <a:off x="3647168" y="2082006"/>
              <a:ext cx="383438" cy="307777"/>
            </a:xfrm>
            <a:prstGeom prst="rect">
              <a:avLst/>
            </a:prstGeom>
            <a:noFill/>
          </p:spPr>
          <p:txBody>
            <a:bodyPr wrap="none">
              <a:spAutoFit/>
            </a:bodyPr>
            <a:lstStyle/>
            <a:p>
              <a:pPr>
                <a:defRPr/>
              </a:pPr>
              <a:r>
                <a:rPr lang="en-US" altLang="zh-CN" sz="1400" kern="0" dirty="0">
                  <a:solidFill>
                    <a:sysClr val="window" lastClr="FFFFFF">
                      <a:lumMod val="50000"/>
                    </a:sysClr>
                  </a:solidFill>
                  <a:latin typeface="Arial" panose="020B0604020202020204"/>
                  <a:ea typeface="微软雅黑" panose="020B0503020204020204" pitchFamily="34" charset="-122"/>
                </a:rPr>
                <a:t>03</a:t>
              </a:r>
              <a:endParaRPr lang="zh-CN" altLang="en-US" sz="1400" kern="0" dirty="0">
                <a:solidFill>
                  <a:sysClr val="window" lastClr="FFFFFF">
                    <a:lumMod val="50000"/>
                  </a:sysClr>
                </a:solidFill>
                <a:latin typeface="Arial" panose="020B0604020202020204"/>
                <a:ea typeface="微软雅黑" panose="020B0503020204020204" pitchFamily="34" charset="-122"/>
              </a:endParaRPr>
            </a:p>
          </p:txBody>
        </p:sp>
        <p:sp>
          <p:nvSpPr>
            <p:cNvPr id="36" name="TextBox 84"/>
            <p:cNvSpPr txBox="1"/>
            <p:nvPr/>
          </p:nvSpPr>
          <p:spPr>
            <a:xfrm>
              <a:off x="4909230" y="2082006"/>
              <a:ext cx="383438" cy="307777"/>
            </a:xfrm>
            <a:prstGeom prst="rect">
              <a:avLst/>
            </a:prstGeom>
            <a:noFill/>
          </p:spPr>
          <p:txBody>
            <a:bodyPr wrap="none">
              <a:spAutoFit/>
            </a:bodyPr>
            <a:lstStyle/>
            <a:p>
              <a:pPr>
                <a:defRPr/>
              </a:pPr>
              <a:r>
                <a:rPr lang="en-US" altLang="zh-CN" sz="1400" kern="0" dirty="0">
                  <a:solidFill>
                    <a:sysClr val="window" lastClr="FFFFFF">
                      <a:lumMod val="50000"/>
                    </a:sysClr>
                  </a:solidFill>
                  <a:latin typeface="Arial" panose="020B0604020202020204"/>
                  <a:ea typeface="微软雅黑" panose="020B0503020204020204" pitchFamily="34" charset="-122"/>
                </a:rPr>
                <a:t>04</a:t>
              </a:r>
              <a:endParaRPr lang="zh-CN" altLang="en-US" sz="1400" kern="0" dirty="0">
                <a:solidFill>
                  <a:sysClr val="window" lastClr="FFFFFF">
                    <a:lumMod val="50000"/>
                  </a:sysClr>
                </a:solidFill>
                <a:latin typeface="Arial" panose="020B0604020202020204"/>
                <a:ea typeface="微软雅黑" panose="020B0503020204020204" pitchFamily="34" charset="-122"/>
              </a:endParaRPr>
            </a:p>
          </p:txBody>
        </p:sp>
        <p:sp>
          <p:nvSpPr>
            <p:cNvPr id="37" name="TextBox 85"/>
            <p:cNvSpPr txBox="1"/>
            <p:nvPr/>
          </p:nvSpPr>
          <p:spPr>
            <a:xfrm>
              <a:off x="6171293" y="2082006"/>
              <a:ext cx="383438" cy="307777"/>
            </a:xfrm>
            <a:prstGeom prst="rect">
              <a:avLst/>
            </a:prstGeom>
            <a:noFill/>
          </p:spPr>
          <p:txBody>
            <a:bodyPr wrap="none">
              <a:spAutoFit/>
            </a:bodyPr>
            <a:lstStyle/>
            <a:p>
              <a:pPr>
                <a:defRPr/>
              </a:pPr>
              <a:r>
                <a:rPr lang="en-US" altLang="zh-CN" sz="1400" kern="0" dirty="0">
                  <a:solidFill>
                    <a:sysClr val="window" lastClr="FFFFFF">
                      <a:lumMod val="50000"/>
                    </a:sysClr>
                  </a:solidFill>
                  <a:latin typeface="Arial" panose="020B0604020202020204"/>
                  <a:ea typeface="微软雅黑" panose="020B0503020204020204" pitchFamily="34" charset="-122"/>
                </a:rPr>
                <a:t>05</a:t>
              </a:r>
              <a:endParaRPr lang="zh-CN" altLang="en-US" sz="1400" kern="0" dirty="0">
                <a:solidFill>
                  <a:sysClr val="window" lastClr="FFFFFF">
                    <a:lumMod val="50000"/>
                  </a:sysClr>
                </a:solidFill>
                <a:latin typeface="Arial" panose="020B0604020202020204"/>
                <a:ea typeface="微软雅黑" panose="020B0503020204020204" pitchFamily="34" charset="-122"/>
              </a:endParaRPr>
            </a:p>
          </p:txBody>
        </p:sp>
        <p:sp>
          <p:nvSpPr>
            <p:cNvPr id="38" name="TextBox 86"/>
            <p:cNvSpPr txBox="1"/>
            <p:nvPr/>
          </p:nvSpPr>
          <p:spPr>
            <a:xfrm>
              <a:off x="7433355" y="2082006"/>
              <a:ext cx="383438" cy="307777"/>
            </a:xfrm>
            <a:prstGeom prst="rect">
              <a:avLst/>
            </a:prstGeom>
            <a:noFill/>
          </p:spPr>
          <p:txBody>
            <a:bodyPr wrap="none">
              <a:spAutoFit/>
            </a:bodyPr>
            <a:lstStyle/>
            <a:p>
              <a:pPr>
                <a:defRPr/>
              </a:pPr>
              <a:r>
                <a:rPr lang="en-US" altLang="zh-CN" sz="1400" kern="0" dirty="0">
                  <a:solidFill>
                    <a:sysClr val="window" lastClr="FFFFFF">
                      <a:lumMod val="50000"/>
                    </a:sysClr>
                  </a:solidFill>
                  <a:latin typeface="Arial" panose="020B0604020202020204"/>
                  <a:ea typeface="微软雅黑" panose="020B0503020204020204" pitchFamily="34" charset="-122"/>
                </a:rPr>
                <a:t>06</a:t>
              </a:r>
              <a:endParaRPr lang="zh-CN" altLang="en-US" sz="1400" kern="0" dirty="0">
                <a:solidFill>
                  <a:sysClr val="window" lastClr="FFFFFF">
                    <a:lumMod val="50000"/>
                  </a:sysClr>
                </a:solidFill>
                <a:latin typeface="Arial" panose="020B0604020202020204"/>
                <a:ea typeface="微软雅黑" panose="020B0503020204020204" pitchFamily="34" charset="-122"/>
              </a:endParaRPr>
            </a:p>
          </p:txBody>
        </p:sp>
        <p:sp>
          <p:nvSpPr>
            <p:cNvPr id="39" name="TextBox 87"/>
            <p:cNvSpPr txBox="1"/>
            <p:nvPr/>
          </p:nvSpPr>
          <p:spPr>
            <a:xfrm>
              <a:off x="8695418" y="2082006"/>
              <a:ext cx="383438" cy="307777"/>
            </a:xfrm>
            <a:prstGeom prst="rect">
              <a:avLst/>
            </a:prstGeom>
            <a:noFill/>
          </p:spPr>
          <p:txBody>
            <a:bodyPr wrap="none">
              <a:spAutoFit/>
            </a:bodyPr>
            <a:lstStyle/>
            <a:p>
              <a:pPr>
                <a:defRPr/>
              </a:pPr>
              <a:r>
                <a:rPr lang="en-US" altLang="zh-CN" sz="1400" kern="0" dirty="0">
                  <a:solidFill>
                    <a:sysClr val="window" lastClr="FFFFFF">
                      <a:lumMod val="50000"/>
                    </a:sysClr>
                  </a:solidFill>
                  <a:latin typeface="Arial" panose="020B0604020202020204"/>
                  <a:ea typeface="微软雅黑" panose="020B0503020204020204" pitchFamily="34" charset="-122"/>
                </a:rPr>
                <a:t>07</a:t>
              </a:r>
              <a:endParaRPr lang="zh-CN" altLang="en-US" sz="1400" kern="0" dirty="0">
                <a:solidFill>
                  <a:sysClr val="window" lastClr="FFFFFF">
                    <a:lumMod val="50000"/>
                  </a:sysClr>
                </a:solidFill>
                <a:latin typeface="Arial" panose="020B0604020202020204"/>
                <a:ea typeface="微软雅黑" panose="020B0503020204020204" pitchFamily="34" charset="-122"/>
              </a:endParaRPr>
            </a:p>
          </p:txBody>
        </p:sp>
        <p:sp>
          <p:nvSpPr>
            <p:cNvPr id="40" name="TextBox 88"/>
            <p:cNvSpPr txBox="1"/>
            <p:nvPr/>
          </p:nvSpPr>
          <p:spPr>
            <a:xfrm>
              <a:off x="10555968" y="2111177"/>
              <a:ext cx="603250" cy="307975"/>
            </a:xfrm>
            <a:prstGeom prst="rect">
              <a:avLst/>
            </a:prstGeom>
            <a:noFill/>
          </p:spPr>
          <p:txBody>
            <a:bodyPr wrap="none">
              <a:spAutoFit/>
            </a:bodyPr>
            <a:lstStyle/>
            <a:p>
              <a:pPr>
                <a:defRPr/>
              </a:pPr>
              <a:r>
                <a:rPr lang="en-US" altLang="zh-CN" sz="1400" kern="0" dirty="0">
                  <a:solidFill>
                    <a:sysClr val="window" lastClr="FFFFFF">
                      <a:lumMod val="50000"/>
                    </a:sysClr>
                  </a:solidFill>
                  <a:latin typeface="Arial" panose="020B0604020202020204"/>
                  <a:ea typeface="微软雅黑" panose="020B0503020204020204" pitchFamily="34" charset="-122"/>
                </a:rPr>
                <a:t>Page</a:t>
              </a:r>
              <a:endParaRPr lang="zh-CN" altLang="en-US" sz="1400" kern="0" dirty="0">
                <a:solidFill>
                  <a:sysClr val="window" lastClr="FFFFFF">
                    <a:lumMod val="50000"/>
                  </a:sysClr>
                </a:solidFill>
                <a:latin typeface="Arial" panose="020B0604020202020204"/>
                <a:ea typeface="微软雅黑" panose="020B0503020204020204" pitchFamily="34" charset="-122"/>
              </a:endParaRPr>
            </a:p>
          </p:txBody>
        </p:sp>
        <p:sp>
          <p:nvSpPr>
            <p:cNvPr id="41" name="TextBox 20"/>
            <p:cNvSpPr txBox="1">
              <a:spLocks noChangeArrowheads="1"/>
            </p:cNvSpPr>
            <p:nvPr/>
          </p:nvSpPr>
          <p:spPr bwMode="auto">
            <a:xfrm>
              <a:off x="1767567" y="4938514"/>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rPr>
                <a:t>1</a:t>
              </a:r>
              <a:endParaRPr kumimoji="0" lang="zh-CN" altLang="en-US"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endParaRPr>
            </a:p>
          </p:txBody>
        </p:sp>
        <p:sp>
          <p:nvSpPr>
            <p:cNvPr id="42" name="TextBox 38"/>
            <p:cNvSpPr txBox="1">
              <a:spLocks noChangeArrowheads="1"/>
            </p:cNvSpPr>
            <p:nvPr/>
          </p:nvSpPr>
          <p:spPr bwMode="auto">
            <a:xfrm>
              <a:off x="3039154" y="4938514"/>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rPr>
                <a:t>2</a:t>
              </a:r>
              <a:endParaRPr kumimoji="0" lang="zh-CN" altLang="en-US"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endParaRPr>
            </a:p>
          </p:txBody>
        </p:sp>
        <p:sp>
          <p:nvSpPr>
            <p:cNvPr id="43" name="TextBox 39"/>
            <p:cNvSpPr txBox="1">
              <a:spLocks noChangeArrowheads="1"/>
            </p:cNvSpPr>
            <p:nvPr/>
          </p:nvSpPr>
          <p:spPr bwMode="auto">
            <a:xfrm>
              <a:off x="4310742" y="4938514"/>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rPr>
                <a:t>3</a:t>
              </a:r>
              <a:endParaRPr kumimoji="0" lang="zh-CN" altLang="en-US"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endParaRPr>
            </a:p>
          </p:txBody>
        </p:sp>
        <p:sp>
          <p:nvSpPr>
            <p:cNvPr id="44" name="TextBox 40"/>
            <p:cNvSpPr txBox="1">
              <a:spLocks noChangeArrowheads="1"/>
            </p:cNvSpPr>
            <p:nvPr/>
          </p:nvSpPr>
          <p:spPr bwMode="auto">
            <a:xfrm>
              <a:off x="5582329" y="4938514"/>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rPr>
                <a:t>4</a:t>
              </a:r>
              <a:endParaRPr kumimoji="0" lang="zh-CN" altLang="en-US"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endParaRPr>
            </a:p>
          </p:txBody>
        </p:sp>
        <p:sp>
          <p:nvSpPr>
            <p:cNvPr id="45" name="TextBox 41"/>
            <p:cNvSpPr txBox="1">
              <a:spLocks noChangeArrowheads="1"/>
            </p:cNvSpPr>
            <p:nvPr/>
          </p:nvSpPr>
          <p:spPr bwMode="auto">
            <a:xfrm>
              <a:off x="6853917" y="4938514"/>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rPr>
                <a:t>5</a:t>
              </a:r>
              <a:endParaRPr kumimoji="0" lang="zh-CN" altLang="en-US"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endParaRPr>
            </a:p>
          </p:txBody>
        </p:sp>
        <p:sp>
          <p:nvSpPr>
            <p:cNvPr id="46" name="TextBox 42"/>
            <p:cNvSpPr txBox="1">
              <a:spLocks noChangeArrowheads="1"/>
            </p:cNvSpPr>
            <p:nvPr/>
          </p:nvSpPr>
          <p:spPr bwMode="auto">
            <a:xfrm>
              <a:off x="8125504" y="4938514"/>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rPr>
                <a:t>6</a:t>
              </a:r>
              <a:endParaRPr kumimoji="0" lang="zh-CN" altLang="en-US" sz="3600" b="0" i="0" u="none" strike="noStrike" kern="0" cap="none" spc="0" normalizeH="0" baseline="0" noProof="0">
                <a:ln>
                  <a:noFill/>
                </a:ln>
                <a:solidFill>
                  <a:sysClr val="window" lastClr="FFFFFF"/>
                </a:solidFill>
                <a:effectLst/>
                <a:uLnTx/>
                <a:uFillTx/>
                <a:latin typeface="Arial" panose="020B0604020202020204" pitchFamily="34" charset="0"/>
                <a:ea typeface="宋体" panose="02010600030101010101" pitchFamily="2" charset="-122"/>
              </a:endParaRPr>
            </a:p>
          </p:txBody>
        </p:sp>
        <p:sp>
          <p:nvSpPr>
            <p:cNvPr id="47" name="TextBox 43"/>
            <p:cNvSpPr txBox="1">
              <a:spLocks noChangeArrowheads="1"/>
            </p:cNvSpPr>
            <p:nvPr/>
          </p:nvSpPr>
          <p:spPr bwMode="auto">
            <a:xfrm>
              <a:off x="9423172" y="4938514"/>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rPr>
                <a:t>7</a:t>
              </a:r>
              <a:endParaRPr kumimoji="0" lang="zh-CN" altLang="en-US" sz="3600" b="0"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endParaRPr>
            </a:p>
          </p:txBody>
        </p:sp>
        <p:sp>
          <p:nvSpPr>
            <p:cNvPr id="48" name="矩形 47"/>
            <p:cNvSpPr/>
            <p:nvPr/>
          </p:nvSpPr>
          <p:spPr>
            <a:xfrm>
              <a:off x="1262515" y="1353284"/>
              <a:ext cx="9942060" cy="400110"/>
            </a:xfrm>
            <a:prstGeom prst="rect">
              <a:avLst/>
            </a:prstGeom>
          </p:spPr>
          <p:txBody>
            <a:bodyPr wrap="square">
              <a:spAutoFit/>
            </a:bodyPr>
            <a:lstStyle/>
            <a:p>
              <a:pPr defTabSz="1219835"/>
              <a:r>
                <a:rPr lang="en-GB" altLang="zh-CN" sz="2000" dirty="0">
                  <a:solidFill>
                    <a:prstClr val="black">
                      <a:lumMod val="85000"/>
                      <a:lumOff val="15000"/>
                    </a:prstClr>
                  </a:solidFill>
                  <a:latin typeface="Arial" panose="020B0604020202020204"/>
                  <a:ea typeface="微软雅黑" panose="020B0503020204020204" pitchFamily="34" charset="-122"/>
                </a:rPr>
                <a:t>Cloud Foundry</a:t>
              </a:r>
              <a:r>
                <a:rPr lang="zh-CN" altLang="zh-CN" sz="2000" dirty="0">
                  <a:solidFill>
                    <a:prstClr val="black">
                      <a:lumMod val="85000"/>
                      <a:lumOff val="15000"/>
                    </a:prstClr>
                  </a:solidFill>
                  <a:latin typeface="Arial" panose="020B0604020202020204"/>
                  <a:ea typeface="微软雅黑" panose="020B0503020204020204" pitchFamily="34" charset="-122"/>
                </a:rPr>
                <a:t>云平台的各种应用服务由</a:t>
              </a:r>
              <a:r>
                <a:rPr lang="en-GB" altLang="zh-CN" sz="2000" dirty="0">
                  <a:solidFill>
                    <a:prstClr val="black">
                      <a:lumMod val="85000"/>
                      <a:lumOff val="15000"/>
                    </a:prstClr>
                  </a:solidFill>
                  <a:latin typeface="Arial" panose="020B0604020202020204"/>
                  <a:ea typeface="微软雅黑" panose="020B0503020204020204" pitchFamily="34" charset="-122"/>
                </a:rPr>
                <a:t>Services</a:t>
              </a:r>
              <a:r>
                <a:rPr lang="zh-CN" altLang="zh-CN" sz="2000" dirty="0">
                  <a:solidFill>
                    <a:prstClr val="black">
                      <a:lumMod val="85000"/>
                      <a:lumOff val="15000"/>
                    </a:prstClr>
                  </a:solidFill>
                  <a:latin typeface="Arial" panose="020B0604020202020204"/>
                  <a:ea typeface="微软雅黑" panose="020B0503020204020204" pitchFamily="34" charset="-122"/>
                </a:rPr>
                <a:t>模块提供，可以灵活扩展。</a:t>
              </a:r>
              <a:endParaRPr lang="zh-CN" altLang="zh-CN" sz="2000" dirty="0">
                <a:solidFill>
                  <a:prstClr val="black">
                    <a:lumMod val="85000"/>
                    <a:lumOff val="15000"/>
                  </a:prstClr>
                </a:solidFill>
                <a:latin typeface="Arial" panose="020B0604020202020204"/>
                <a:ea typeface="微软雅黑" panose="020B0503020204020204" pitchFamily="34" charset="-122"/>
              </a:endParaRPr>
            </a:p>
          </p:txBody>
        </p:sp>
        <p:sp>
          <p:nvSpPr>
            <p:cNvPr id="49" name="矩形 48"/>
            <p:cNvSpPr/>
            <p:nvPr/>
          </p:nvSpPr>
          <p:spPr>
            <a:xfrm>
              <a:off x="9958387" y="2604294"/>
              <a:ext cx="1246188" cy="3096220"/>
            </a:xfrm>
            <a:prstGeom prst="rect">
              <a:avLst/>
            </a:prstGeom>
            <a:solidFill>
              <a:srgbClr val="4BACC6">
                <a:lumMod val="75000"/>
              </a:srgbClr>
            </a:solidFill>
            <a:ln w="25400" cap="flat" cmpd="sng" algn="ctr">
              <a:noFill/>
              <a:prstDash val="solid"/>
            </a:ln>
            <a:effectLst/>
          </p:spPr>
          <p:txBody>
            <a:bodyPr anchor="ctr"/>
            <a:lstStyle/>
            <a:p>
              <a:pPr algn="ctr">
                <a:defRPr/>
              </a:pPr>
              <a:endParaRPr lang="zh-CN" altLang="en-US" kern="0">
                <a:solidFill>
                  <a:sysClr val="window" lastClr="FFFFFF"/>
                </a:solidFill>
                <a:latin typeface="Franklin Gothic Medium" panose="020B0603020102020204"/>
                <a:ea typeface="微软雅黑" panose="020B0503020204020204" pitchFamily="34" charset="-122"/>
              </a:endParaRPr>
            </a:p>
          </p:txBody>
        </p:sp>
        <p:sp>
          <p:nvSpPr>
            <p:cNvPr id="50" name="矩形 49"/>
            <p:cNvSpPr/>
            <p:nvPr/>
          </p:nvSpPr>
          <p:spPr>
            <a:xfrm>
              <a:off x="9934348" y="2629694"/>
              <a:ext cx="1270227" cy="2171700"/>
            </a:xfrm>
            <a:prstGeom prst="rect">
              <a:avLst/>
            </a:prstGeom>
          </p:spPr>
          <p:txBody>
            <a:bodyPr wrap="square">
              <a:spAutoFit/>
            </a:bodyPr>
            <a:lstStyle/>
            <a:p>
              <a:pPr algn="ctr">
                <a:lnSpc>
                  <a:spcPct val="150000"/>
                </a:lnSpc>
                <a:defRPr/>
              </a:pPr>
              <a:r>
                <a:rPr lang="en-US" altLang="zh-CN" b="1" kern="0" dirty="0">
                  <a:solidFill>
                    <a:sysClr val="window" lastClr="FFFFFF"/>
                  </a:solidFill>
                  <a:latin typeface="微软雅黑" panose="020B0503020204020204" pitchFamily="34" charset="-122"/>
                  <a:ea typeface="微软雅黑" panose="020B0503020204020204" pitchFamily="34" charset="-122"/>
                </a:rPr>
                <a:t>Metering &amp; Logging </a:t>
              </a:r>
              <a:r>
                <a:rPr lang="zh-CN" altLang="en-US" b="1" kern="0" dirty="0">
                  <a:solidFill>
                    <a:sysClr val="window" lastClr="FFFFFF"/>
                  </a:solidFill>
                  <a:latin typeface="微软雅黑" panose="020B0503020204020204" pitchFamily="34" charset="-122"/>
                  <a:ea typeface="微软雅黑" panose="020B0503020204020204" pitchFamily="34" charset="-122"/>
                </a:rPr>
                <a:t>（计量和日志）</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9956800" y="2274094"/>
              <a:ext cx="0" cy="250825"/>
            </a:xfrm>
            <a:prstGeom prst="line">
              <a:avLst/>
            </a:prstGeom>
            <a:noFill/>
            <a:ln w="9525" cap="flat" cmpd="sng" algn="ctr">
              <a:solidFill>
                <a:sysClr val="windowText" lastClr="000000">
                  <a:lumMod val="50000"/>
                  <a:lumOff val="50000"/>
                </a:sysClr>
              </a:solidFill>
              <a:prstDash val="solid"/>
            </a:ln>
            <a:effectLst/>
          </p:spPr>
        </p:cxnSp>
        <p:sp>
          <p:nvSpPr>
            <p:cNvPr id="52" name="TextBox 41"/>
            <p:cNvSpPr txBox="1">
              <a:spLocks noChangeArrowheads="1"/>
            </p:cNvSpPr>
            <p:nvPr/>
          </p:nvSpPr>
          <p:spPr bwMode="auto">
            <a:xfrm>
              <a:off x="10671174" y="4938514"/>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rPr>
                <a:t>8</a:t>
              </a:r>
              <a:endParaRPr kumimoji="0" lang="zh-CN" altLang="en-US" sz="3600" b="0"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endParaRPr>
            </a:p>
          </p:txBody>
        </p:sp>
        <p:sp>
          <p:nvSpPr>
            <p:cNvPr id="53" name="TextBox 50"/>
            <p:cNvSpPr txBox="1"/>
            <p:nvPr/>
          </p:nvSpPr>
          <p:spPr>
            <a:xfrm>
              <a:off x="9580790" y="2082006"/>
              <a:ext cx="383438" cy="307777"/>
            </a:xfrm>
            <a:prstGeom prst="rect">
              <a:avLst/>
            </a:prstGeom>
            <a:noFill/>
          </p:spPr>
          <p:txBody>
            <a:bodyPr wrap="none">
              <a:spAutoFit/>
            </a:bodyPr>
            <a:lstStyle/>
            <a:p>
              <a:pPr>
                <a:defRPr/>
              </a:pPr>
              <a:r>
                <a:rPr lang="en-US" altLang="zh-CN" sz="1400" kern="0" dirty="0">
                  <a:solidFill>
                    <a:sysClr val="window" lastClr="FFFFFF">
                      <a:lumMod val="50000"/>
                    </a:sysClr>
                  </a:solidFill>
                  <a:latin typeface="Arial" panose="020B0604020202020204"/>
                  <a:ea typeface="微软雅黑" panose="020B0503020204020204" pitchFamily="34" charset="-122"/>
                </a:rPr>
                <a:t>08</a:t>
              </a:r>
              <a:endParaRPr lang="zh-CN" altLang="en-US" sz="1400" kern="0" dirty="0">
                <a:solidFill>
                  <a:sysClr val="window" lastClr="FFFFFF">
                    <a:lumMod val="50000"/>
                  </a:sysClr>
                </a:solidFill>
                <a:latin typeface="Arial" panose="020B0604020202020204"/>
                <a:ea typeface="微软雅黑" panose="020B0503020204020204" pitchFamily="34"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Cloud Foundry</a:t>
            </a:r>
            <a:endPar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88572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Cloud Foundry</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整体架构</a:t>
            </a:r>
            <a:endParaRPr lang="zh-CN" altLang="en-US" sz="2400" b="1" dirty="0">
              <a:latin typeface="黑体" panose="02010609060101010101" pitchFamily="2" charset="-122"/>
              <a:ea typeface="黑体" panose="02010609060101010101" pitchFamily="2" charset="-122"/>
            </a:endParaRPr>
          </a:p>
        </p:txBody>
      </p:sp>
      <p:sp>
        <p:nvSpPr>
          <p:cNvPr id="11" name="内容占位符 2"/>
          <p:cNvSpPr txBox="1"/>
          <p:nvPr/>
        </p:nvSpPr>
        <p:spPr>
          <a:xfrm>
            <a:off x="606712" y="2160914"/>
            <a:ext cx="5032057" cy="4342606"/>
          </a:xfrm>
          <a:prstGeom prst="rect">
            <a:avLst/>
          </a:prstGeom>
        </p:spPr>
        <p:txBody>
          <a:bodyPr vert="horz" lIns="121917" tIns="60958" rIns="121917" bIns="60958" rtlCol="0">
            <a:no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457200" algn="just">
              <a:buFont typeface="Wingdings" panose="05000000000000000000" pitchFamily="2" charset="2"/>
              <a:buNone/>
            </a:pPr>
            <a:r>
              <a:rPr lang="zh-CN" altLang="en-US" sz="1600" dirty="0">
                <a:solidFill>
                  <a:schemeClr val="tx1"/>
                </a:solidFill>
                <a:latin typeface="Arial" panose="020B0604020202020204"/>
                <a:ea typeface="微软雅黑" panose="020B0503020204020204" pitchFamily="34" charset="-122"/>
              </a:rPr>
              <a:t>从图中可以看到，</a:t>
            </a:r>
            <a:r>
              <a:rPr lang="en-US" altLang="zh-CN" sz="1600" dirty="0">
                <a:solidFill>
                  <a:schemeClr val="tx1"/>
                </a:solidFill>
                <a:latin typeface="Arial" panose="020B0604020202020204"/>
                <a:ea typeface="微软雅黑" panose="020B0503020204020204" pitchFamily="34" charset="-122"/>
              </a:rPr>
              <a:t>Cloud Foundry</a:t>
            </a:r>
            <a:r>
              <a:rPr lang="zh-CN" altLang="en-US" sz="1600" dirty="0">
                <a:solidFill>
                  <a:schemeClr val="tx1"/>
                </a:solidFill>
                <a:latin typeface="Arial" panose="020B0604020202020204"/>
                <a:ea typeface="微软雅黑" panose="020B0503020204020204" pitchFamily="34" charset="-122"/>
              </a:rPr>
              <a:t>平台主要由</a:t>
            </a:r>
            <a:r>
              <a:rPr lang="en-US" altLang="zh-CN" sz="1600" dirty="0">
                <a:solidFill>
                  <a:schemeClr val="tx1"/>
                </a:solidFill>
                <a:latin typeface="Arial" panose="020B0604020202020204"/>
                <a:ea typeface="微软雅黑" panose="020B0503020204020204" pitchFamily="34" charset="-122"/>
              </a:rPr>
              <a:t>Router</a:t>
            </a:r>
            <a:r>
              <a:rPr lang="zh-CN" altLang="en-US" sz="1600" dirty="0">
                <a:solidFill>
                  <a:schemeClr val="tx1"/>
                </a:solidFill>
                <a:latin typeface="Arial" panose="020B0604020202020204"/>
                <a:ea typeface="微软雅黑" panose="020B0503020204020204" pitchFamily="34" charset="-122"/>
              </a:rPr>
              <a:t>、</a:t>
            </a:r>
            <a:r>
              <a:rPr lang="en-US" altLang="zh-CN" sz="1600" dirty="0">
                <a:solidFill>
                  <a:schemeClr val="tx1"/>
                </a:solidFill>
                <a:latin typeface="Arial" panose="020B0604020202020204"/>
                <a:ea typeface="微软雅黑" panose="020B0503020204020204" pitchFamily="34" charset="-122"/>
              </a:rPr>
              <a:t>Cloud Controller</a:t>
            </a:r>
            <a:r>
              <a:rPr lang="zh-CN" altLang="en-US" sz="1600" dirty="0">
                <a:solidFill>
                  <a:schemeClr val="tx1"/>
                </a:solidFill>
                <a:latin typeface="Arial" panose="020B0604020202020204"/>
                <a:ea typeface="微软雅黑" panose="020B0503020204020204" pitchFamily="34" charset="-122"/>
              </a:rPr>
              <a:t>、</a:t>
            </a:r>
            <a:r>
              <a:rPr lang="en-US" altLang="zh-CN" sz="1600" dirty="0">
                <a:solidFill>
                  <a:schemeClr val="tx1"/>
                </a:solidFill>
                <a:latin typeface="Arial" panose="020B0604020202020204"/>
                <a:ea typeface="微软雅黑" panose="020B0503020204020204" pitchFamily="34" charset="-122"/>
              </a:rPr>
              <a:t>Health Manager</a:t>
            </a:r>
            <a:r>
              <a:rPr lang="zh-CN" altLang="en-US" sz="1600" dirty="0">
                <a:solidFill>
                  <a:schemeClr val="tx1"/>
                </a:solidFill>
                <a:latin typeface="Arial" panose="020B0604020202020204"/>
                <a:ea typeface="微软雅黑" panose="020B0503020204020204" pitchFamily="34" charset="-122"/>
              </a:rPr>
              <a:t>、</a:t>
            </a:r>
            <a:r>
              <a:rPr lang="en-US" altLang="zh-CN" sz="1600" dirty="0">
                <a:solidFill>
                  <a:schemeClr val="tx1"/>
                </a:solidFill>
                <a:latin typeface="Arial" panose="020B0604020202020204"/>
                <a:ea typeface="微软雅黑" panose="020B0503020204020204" pitchFamily="34" charset="-122"/>
              </a:rPr>
              <a:t>DEA</a:t>
            </a:r>
            <a:r>
              <a:rPr lang="zh-CN" altLang="en-US" sz="1600" dirty="0">
                <a:solidFill>
                  <a:schemeClr val="tx1"/>
                </a:solidFill>
                <a:latin typeface="Arial" panose="020B0604020202020204"/>
                <a:ea typeface="微软雅黑" panose="020B0503020204020204" pitchFamily="34" charset="-122"/>
              </a:rPr>
              <a:t>、</a:t>
            </a:r>
            <a:r>
              <a:rPr lang="en-US" altLang="zh-CN" sz="1600" dirty="0">
                <a:solidFill>
                  <a:schemeClr val="tx1"/>
                </a:solidFill>
                <a:latin typeface="Arial" panose="020B0604020202020204"/>
                <a:ea typeface="微软雅黑" panose="020B0503020204020204" pitchFamily="34" charset="-122"/>
              </a:rPr>
              <a:t>NFS</a:t>
            </a:r>
            <a:r>
              <a:rPr lang="zh-CN" altLang="en-US" sz="1600" dirty="0">
                <a:solidFill>
                  <a:schemeClr val="tx1"/>
                </a:solidFill>
                <a:latin typeface="Arial" panose="020B0604020202020204"/>
                <a:ea typeface="微软雅黑" panose="020B0503020204020204" pitchFamily="34" charset="-122"/>
              </a:rPr>
              <a:t>、</a:t>
            </a:r>
            <a:r>
              <a:rPr lang="en-US" altLang="zh-CN" sz="1600" dirty="0">
                <a:solidFill>
                  <a:schemeClr val="tx1"/>
                </a:solidFill>
                <a:latin typeface="Arial" panose="020B0604020202020204"/>
                <a:ea typeface="微软雅黑" panose="020B0503020204020204" pitchFamily="34" charset="-122"/>
              </a:rPr>
              <a:t>NATS</a:t>
            </a:r>
            <a:r>
              <a:rPr lang="zh-CN" altLang="en-US" sz="1600" dirty="0">
                <a:solidFill>
                  <a:schemeClr val="tx1"/>
                </a:solidFill>
                <a:latin typeface="Arial" panose="020B0604020202020204"/>
                <a:ea typeface="微软雅黑" panose="020B0503020204020204" pitchFamily="34" charset="-122"/>
              </a:rPr>
              <a:t>、</a:t>
            </a:r>
            <a:r>
              <a:rPr lang="en-US" altLang="zh-CN" sz="1600" dirty="0">
                <a:solidFill>
                  <a:schemeClr val="tx1"/>
                </a:solidFill>
                <a:latin typeface="Arial" panose="020B0604020202020204"/>
                <a:ea typeface="微软雅黑" panose="020B0503020204020204" pitchFamily="34" charset="-122"/>
              </a:rPr>
              <a:t>Cloud Controller Database</a:t>
            </a:r>
            <a:r>
              <a:rPr lang="zh-CN" altLang="en-US" sz="1600" dirty="0">
                <a:solidFill>
                  <a:schemeClr val="tx1"/>
                </a:solidFill>
                <a:latin typeface="Arial" panose="020B0604020202020204"/>
                <a:ea typeface="微软雅黑" panose="020B0503020204020204" pitchFamily="34" charset="-122"/>
              </a:rPr>
              <a:t>以及</a:t>
            </a:r>
            <a:r>
              <a:rPr lang="en-US" altLang="zh-CN" sz="1600" dirty="0">
                <a:solidFill>
                  <a:schemeClr val="tx1"/>
                </a:solidFill>
                <a:latin typeface="Arial" panose="020B0604020202020204"/>
                <a:ea typeface="微软雅黑" panose="020B0503020204020204" pitchFamily="34" charset="-122"/>
              </a:rPr>
              <a:t>Service</a:t>
            </a:r>
            <a:r>
              <a:rPr lang="zh-CN" altLang="en-US" sz="1600" dirty="0">
                <a:solidFill>
                  <a:schemeClr val="tx1"/>
                </a:solidFill>
                <a:latin typeface="Arial" panose="020B0604020202020204"/>
                <a:ea typeface="微软雅黑" panose="020B0503020204020204" pitchFamily="34" charset="-122"/>
              </a:rPr>
              <a:t>等模块组成。这些模块协同合作，通过特定的消息传输机制和</a:t>
            </a:r>
            <a:r>
              <a:rPr lang="en-US" altLang="zh-CN" sz="1600" dirty="0">
                <a:solidFill>
                  <a:schemeClr val="tx1"/>
                </a:solidFill>
                <a:latin typeface="Arial" panose="020B0604020202020204"/>
                <a:ea typeface="微软雅黑" panose="020B0503020204020204" pitchFamily="34" charset="-122"/>
              </a:rPr>
              <a:t>API</a:t>
            </a:r>
            <a:r>
              <a:rPr lang="zh-CN" altLang="en-US" sz="1600" dirty="0">
                <a:solidFill>
                  <a:schemeClr val="tx1"/>
                </a:solidFill>
                <a:latin typeface="Arial" panose="020B0604020202020204"/>
                <a:ea typeface="微软雅黑" panose="020B0503020204020204" pitchFamily="34" charset="-122"/>
              </a:rPr>
              <a:t>接口进行通信，就可以使整个云平台正常运行。由于在集群环境下每个模块都有多个部署节点，从而保证了云平台的可靠性和弹性动态扩展的需求，使得应用程序可以稳定可靠地运行在</a:t>
            </a:r>
            <a:r>
              <a:rPr lang="en-US" altLang="zh-CN" sz="1600" dirty="0">
                <a:solidFill>
                  <a:schemeClr val="tx1"/>
                </a:solidFill>
                <a:latin typeface="Arial" panose="020B0604020202020204"/>
                <a:ea typeface="微软雅黑" panose="020B0503020204020204" pitchFamily="34" charset="-122"/>
              </a:rPr>
              <a:t>Cloud Foundry</a:t>
            </a:r>
            <a:r>
              <a:rPr lang="zh-CN" altLang="en-US" sz="1600" dirty="0">
                <a:solidFill>
                  <a:schemeClr val="tx1"/>
                </a:solidFill>
                <a:latin typeface="Arial" panose="020B0604020202020204"/>
                <a:ea typeface="微软雅黑" panose="020B0503020204020204" pitchFamily="34" charset="-122"/>
              </a:rPr>
              <a:t>云平台上。</a:t>
            </a:r>
            <a:endParaRPr lang="en-US" altLang="zh-CN" sz="1600" dirty="0">
              <a:solidFill>
                <a:schemeClr val="tx1"/>
              </a:solidFill>
              <a:latin typeface="Arial" panose="020B0604020202020204"/>
              <a:ea typeface="微软雅黑" panose="020B0503020204020204" pitchFamily="34" charset="-122"/>
            </a:endParaRPr>
          </a:p>
          <a:p>
            <a:pPr marL="0" indent="457200" algn="just">
              <a:buFont typeface="Wingdings" panose="05000000000000000000" pitchFamily="2" charset="2"/>
              <a:buNone/>
            </a:pPr>
            <a:r>
              <a:rPr lang="en-US" altLang="zh-CN" sz="1600" dirty="0">
                <a:solidFill>
                  <a:schemeClr val="tx1"/>
                </a:solidFill>
                <a:latin typeface="Arial" panose="020B0604020202020204"/>
                <a:ea typeface="微软雅黑" panose="020B0503020204020204" pitchFamily="34" charset="-122"/>
              </a:rPr>
              <a:t>Cloud Foundry</a:t>
            </a:r>
            <a:r>
              <a:rPr lang="zh-CN" altLang="en-US" sz="1600" dirty="0">
                <a:solidFill>
                  <a:schemeClr val="tx1"/>
                </a:solidFill>
                <a:latin typeface="Arial" panose="020B0604020202020204"/>
                <a:ea typeface="微软雅黑" panose="020B0503020204020204" pitchFamily="34" charset="-122"/>
              </a:rPr>
              <a:t>包括</a:t>
            </a:r>
            <a:r>
              <a:rPr lang="en-US" altLang="zh-CN" sz="1600" dirty="0">
                <a:solidFill>
                  <a:schemeClr val="tx1"/>
                </a:solidFill>
                <a:latin typeface="Arial" panose="020B0604020202020204"/>
                <a:ea typeface="微软雅黑" panose="020B0503020204020204" pitchFamily="34" charset="-122"/>
              </a:rPr>
              <a:t>UAA</a:t>
            </a:r>
            <a:r>
              <a:rPr lang="zh-CN" altLang="en-US" sz="1600" dirty="0">
                <a:solidFill>
                  <a:schemeClr val="tx1"/>
                </a:solidFill>
                <a:latin typeface="Arial" panose="020B0604020202020204"/>
                <a:ea typeface="微软雅黑" panose="020B0503020204020204" pitchFamily="34" charset="-122"/>
              </a:rPr>
              <a:t>（用户账户及授权）和登录服务器。</a:t>
            </a:r>
            <a:r>
              <a:rPr lang="en-US" altLang="zh-CN" sz="1600" dirty="0">
                <a:solidFill>
                  <a:schemeClr val="tx1"/>
                </a:solidFill>
                <a:latin typeface="Arial" panose="020B0604020202020204"/>
                <a:ea typeface="微软雅黑" panose="020B0503020204020204" pitchFamily="34" charset="-122"/>
              </a:rPr>
              <a:t>UAA</a:t>
            </a:r>
            <a:r>
              <a:rPr lang="zh-CN" altLang="en-US" sz="1600" dirty="0">
                <a:solidFill>
                  <a:schemeClr val="tx1"/>
                </a:solidFill>
                <a:latin typeface="Arial" panose="020B0604020202020204"/>
                <a:ea typeface="微软雅黑" panose="020B0503020204020204" pitchFamily="34" charset="-122"/>
              </a:rPr>
              <a:t>就是</a:t>
            </a:r>
            <a:r>
              <a:rPr lang="en-US" altLang="zh-CN" sz="1600" dirty="0">
                <a:solidFill>
                  <a:schemeClr val="tx1"/>
                </a:solidFill>
                <a:latin typeface="Arial" panose="020B0604020202020204"/>
                <a:ea typeface="微软雅黑" panose="020B0503020204020204" pitchFamily="34" charset="-122"/>
              </a:rPr>
              <a:t>Cloud Foundry</a:t>
            </a:r>
            <a:r>
              <a:rPr lang="zh-CN" altLang="en-US" sz="1600" dirty="0">
                <a:solidFill>
                  <a:schemeClr val="tx1"/>
                </a:solidFill>
                <a:latin typeface="Arial" panose="020B0604020202020204"/>
                <a:ea typeface="微软雅黑" panose="020B0503020204020204" pitchFamily="34" charset="-122"/>
              </a:rPr>
              <a:t>的身份管理服务。登录服务器为</a:t>
            </a:r>
            <a:r>
              <a:rPr lang="en-US" altLang="zh-CN" sz="1600" dirty="0">
                <a:solidFill>
                  <a:schemeClr val="tx1"/>
                </a:solidFill>
                <a:latin typeface="Arial" panose="020B0604020202020204"/>
                <a:ea typeface="微软雅黑" panose="020B0503020204020204" pitchFamily="34" charset="-122"/>
              </a:rPr>
              <a:t>UAA</a:t>
            </a:r>
            <a:r>
              <a:rPr lang="zh-CN" altLang="en-US" sz="1600" dirty="0">
                <a:solidFill>
                  <a:schemeClr val="tx1"/>
                </a:solidFill>
                <a:latin typeface="Arial" panose="020B0604020202020204"/>
                <a:ea typeface="微软雅黑" panose="020B0503020204020204" pitchFamily="34" charset="-122"/>
              </a:rPr>
              <a:t>执行验证任务，并充当后端服务。</a:t>
            </a:r>
            <a:endParaRPr lang="zh-CN" altLang="en-US" sz="1600" dirty="0">
              <a:solidFill>
                <a:schemeClr val="tx1"/>
              </a:solidFill>
              <a:latin typeface="Arial" panose="020B0604020202020204"/>
              <a:ea typeface="微软雅黑" panose="020B0503020204020204" pitchFamily="34" charset="-122"/>
            </a:endParaRPr>
          </a:p>
          <a:p>
            <a:pPr marL="0" indent="0">
              <a:buFont typeface="Wingdings" panose="05000000000000000000" pitchFamily="2" charset="2"/>
              <a:buNone/>
            </a:pPr>
            <a:endParaRPr lang="zh-CN" altLang="en-US" sz="1800" dirty="0">
              <a:solidFill>
                <a:prstClr val="black">
                  <a:lumMod val="75000"/>
                  <a:lumOff val="25000"/>
                </a:prstClr>
              </a:solidFill>
              <a:latin typeface="Arial" panose="020B0604020202020204"/>
              <a:ea typeface="微软雅黑" panose="020B0503020204020204" pitchFamily="34" charset="-122"/>
            </a:endParaRPr>
          </a:p>
        </p:txBody>
      </p:sp>
      <p:pic>
        <p:nvPicPr>
          <p:cNvPr id="12" name="图片 109"/>
          <p:cNvPicPr>
            <a:picLocks noChangeAspect="1" noChangeArrowheads="1"/>
          </p:cNvPicPr>
          <p:nvPr/>
        </p:nvPicPr>
        <p:blipFill>
          <a:blip r:embed="rId2">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75375" y="1600994"/>
            <a:ext cx="5486400" cy="4023361"/>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15"/>
          <p:cNvSpPr txBox="1">
            <a:spLocks noChangeArrowheads="1"/>
          </p:cNvSpPr>
          <p:nvPr/>
        </p:nvSpPr>
        <p:spPr bwMode="auto">
          <a:xfrm>
            <a:off x="7242175" y="5868194"/>
            <a:ext cx="3886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1800" dirty="0">
                <a:solidFill>
                  <a:srgbClr val="4C6062"/>
                </a:solidFill>
                <a:latin typeface="微软雅黑" panose="020B0503020204020204" pitchFamily="34" charset="-122"/>
                <a:ea typeface="微软雅黑" panose="020B0503020204020204" pitchFamily="34" charset="-122"/>
              </a:rPr>
              <a:t> Cloud Foundry</a:t>
            </a:r>
            <a:r>
              <a:rPr lang="zh-CN" altLang="en-US" sz="1800" dirty="0">
                <a:solidFill>
                  <a:srgbClr val="4C6062"/>
                </a:solidFill>
                <a:latin typeface="微软雅黑" panose="020B0503020204020204" pitchFamily="34" charset="-122"/>
                <a:ea typeface="微软雅黑" panose="020B0503020204020204" pitchFamily="34" charset="-122"/>
              </a:rPr>
              <a:t>云平台整体架构</a:t>
            </a:r>
            <a:endParaRPr lang="zh-CN" altLang="en-US" sz="18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Cloud Foundry</a:t>
            </a:r>
            <a:endPar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88572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Cloud Foundry</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部署模式</a:t>
            </a:r>
            <a:endParaRPr lang="zh-CN" altLang="en-US" sz="2400" b="1" dirty="0">
              <a:latin typeface="黑体" panose="02010609060101010101" pitchFamily="2" charset="-122"/>
              <a:ea typeface="黑体" panose="02010609060101010101" pitchFamily="2" charset="-122"/>
            </a:endParaRPr>
          </a:p>
        </p:txBody>
      </p:sp>
      <p:sp>
        <p:nvSpPr>
          <p:cNvPr id="11" name="文本框 25"/>
          <p:cNvSpPr txBox="1"/>
          <p:nvPr/>
        </p:nvSpPr>
        <p:spPr>
          <a:xfrm>
            <a:off x="759112" y="2073422"/>
            <a:ext cx="10807157" cy="1098314"/>
          </a:xfrm>
          <a:prstGeom prst="rect">
            <a:avLst/>
          </a:prstGeom>
          <a:noFill/>
        </p:spPr>
        <p:txBody>
          <a:bodyPr wrap="square" rtlCol="0">
            <a:spAutoFit/>
          </a:bodyPr>
          <a:lstStyle/>
          <a:p>
            <a:pPr indent="457200" defTabSz="1219835">
              <a:lnSpc>
                <a:spcPct val="120000"/>
              </a:lnSpc>
            </a:pPr>
            <a:r>
              <a:rPr lang="en-US" altLang="zh-CN" dirty="0">
                <a:solidFill>
                  <a:prstClr val="black"/>
                </a:solidFill>
                <a:latin typeface="微软雅黑" panose="020B0503020204020204" pitchFamily="34" charset="-122"/>
                <a:ea typeface="微软雅黑" panose="020B0503020204020204" pitchFamily="34" charset="-122"/>
              </a:rPr>
              <a:t>Cloud Foundry</a:t>
            </a:r>
            <a:r>
              <a:rPr lang="zh-CN" altLang="en-US" dirty="0">
                <a:solidFill>
                  <a:prstClr val="black"/>
                </a:solidFill>
                <a:latin typeface="微软雅黑" panose="020B0503020204020204" pitchFamily="34" charset="-122"/>
                <a:ea typeface="微软雅黑" panose="020B0503020204020204" pitchFamily="34" charset="-122"/>
              </a:rPr>
              <a:t>是完全模块化的设计，模块之间不共享状态信息，每个模块可以单独存在、运转。所以，</a:t>
            </a:r>
            <a:r>
              <a:rPr lang="en-US" altLang="zh-CN" dirty="0">
                <a:solidFill>
                  <a:prstClr val="black"/>
                </a:solidFill>
                <a:latin typeface="微软雅黑" panose="020B0503020204020204" pitchFamily="34" charset="-122"/>
                <a:ea typeface="微软雅黑" panose="020B0503020204020204" pitchFamily="34" charset="-122"/>
              </a:rPr>
              <a:t>Cloud Foundry</a:t>
            </a:r>
            <a:r>
              <a:rPr lang="zh-CN" altLang="en-US" dirty="0">
                <a:solidFill>
                  <a:prstClr val="black"/>
                </a:solidFill>
                <a:latin typeface="微软雅黑" panose="020B0503020204020204" pitchFamily="34" charset="-122"/>
                <a:ea typeface="微软雅黑" panose="020B0503020204020204" pitchFamily="34" charset="-122"/>
              </a:rPr>
              <a:t>安装方式可以灵活多样，既可以单节点安装，也可以多节点安装。</a:t>
            </a:r>
            <a:endParaRPr lang="zh-CN" altLang="en-US" dirty="0">
              <a:solidFill>
                <a:prstClr val="black"/>
              </a:solidFill>
              <a:latin typeface="微软雅黑" panose="020B0503020204020204" pitchFamily="34" charset="-122"/>
              <a:ea typeface="微软雅黑" panose="020B0503020204020204" pitchFamily="34" charset="-122"/>
            </a:endParaRPr>
          </a:p>
          <a:p>
            <a:pPr defTabSz="1219835">
              <a:lnSpc>
                <a:spcPct val="120000"/>
              </a:lnSpc>
            </a:pPr>
            <a:endParaRPr lang="zh-CN" altLang="en-US" dirty="0">
              <a:solidFill>
                <a:srgbClr val="4C6062"/>
              </a:solidFill>
              <a:latin typeface="微软雅黑" panose="020B0503020204020204" pitchFamily="34" charset="-122"/>
              <a:ea typeface="微软雅黑" panose="020B0503020204020204" pitchFamily="34" charset="-122"/>
            </a:endParaRPr>
          </a:p>
        </p:txBody>
      </p:sp>
      <p:sp>
        <p:nvSpPr>
          <p:cNvPr id="12" name="内容占位符 2"/>
          <p:cNvSpPr txBox="1"/>
          <p:nvPr/>
        </p:nvSpPr>
        <p:spPr>
          <a:xfrm>
            <a:off x="680055" y="3465417"/>
            <a:ext cx="5032057" cy="2738778"/>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在单节点安装模式下，</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Cloud Foundry</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所有的模块都安装运行在同一个节点上。这种模式安装简单，所需资源少，但是处理能力有限，所以，主要用于学习和测试平台的功能和工作原理。</a:t>
            </a:r>
            <a:endPar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endPar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sp>
        <p:nvSpPr>
          <p:cNvPr id="13" name="内容占位符 3"/>
          <p:cNvSpPr txBox="1"/>
          <p:nvPr/>
        </p:nvSpPr>
        <p:spPr>
          <a:xfrm>
            <a:off x="606712" y="2932017"/>
            <a:ext cx="5105400" cy="464457"/>
          </a:xfrm>
          <a:prstGeom prst="rect">
            <a:avLst/>
          </a:prstGeom>
          <a:solidFill>
            <a:srgbClr val="92D050"/>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20000"/>
              </a:lnSpc>
              <a:spcBef>
                <a:spcPct val="20000"/>
              </a:spcBef>
              <a:spcAft>
                <a:spcPts val="0"/>
              </a:spcAft>
              <a:buClrTx/>
              <a:buSzPct val="80000"/>
              <a:buFont typeface="Wingdings" panose="05000000000000000000" pitchFamily="2" charset="2"/>
              <a:buNone/>
              <a:defRPr/>
            </a:pPr>
            <a:r>
              <a:rPr kumimoji="0" lang="zh-CN" altLang="en-US" sz="2000" b="0" i="0" u="none" strike="noStrike" kern="1200" cap="none" spc="0" normalizeH="0" baseline="0" noProof="0" dirty="0">
                <a:ln>
                  <a:noFill/>
                </a:ln>
                <a:solidFill>
                  <a:sysClr val="windowText" lastClr="000000">
                    <a:lumMod val="95000"/>
                    <a:lumOff val="5000"/>
                  </a:sysClr>
                </a:solidFill>
                <a:effectLst/>
                <a:uLnTx/>
                <a:uFillTx/>
                <a:latin typeface="Arial" panose="020B0604020202020204"/>
                <a:ea typeface="微软雅黑" panose="020B0503020204020204" pitchFamily="34" charset="-122"/>
                <a:cs typeface="+mn-cs"/>
              </a:rPr>
              <a:t>单节点安装模式</a:t>
            </a:r>
            <a:endParaRPr kumimoji="0" lang="zh-CN" altLang="en-US" sz="2000" b="0" i="0" u="none" strike="noStrike" kern="1200" cap="none" spc="0" normalizeH="0" baseline="0" noProof="0" dirty="0">
              <a:ln>
                <a:noFill/>
              </a:ln>
              <a:solidFill>
                <a:sysClr val="windowText" lastClr="000000">
                  <a:lumMod val="95000"/>
                  <a:lumOff val="5000"/>
                </a:sysClr>
              </a:solidFill>
              <a:effectLst/>
              <a:uLnTx/>
              <a:uFillTx/>
              <a:latin typeface="Arial" panose="020B0604020202020204"/>
              <a:ea typeface="微软雅黑" panose="020B0503020204020204" pitchFamily="34" charset="-122"/>
              <a:cs typeface="+mn-cs"/>
            </a:endParaRPr>
          </a:p>
        </p:txBody>
      </p:sp>
      <p:sp>
        <p:nvSpPr>
          <p:cNvPr id="14" name="内容占位符 2"/>
          <p:cNvSpPr txBox="1"/>
          <p:nvPr/>
        </p:nvSpPr>
        <p:spPr>
          <a:xfrm>
            <a:off x="6512211" y="3548874"/>
            <a:ext cx="4987925" cy="1440543"/>
          </a:xfrm>
          <a:prstGeom prst="rect">
            <a:avLst/>
          </a:prstGeom>
        </p:spPr>
        <p:txBody>
          <a:bodyPr vert="horz" lIns="121917" tIns="60958" rIns="121917" bIns="60958" rtlCol="0">
            <a:norm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Font typeface="Wingdings" panose="05000000000000000000" pitchFamily="2" charset="2"/>
              <a:buNone/>
            </a:pPr>
            <a:r>
              <a:rPr lang="en-US" altLang="zh-CN" sz="1600" dirty="0">
                <a:solidFill>
                  <a:prstClr val="black">
                    <a:lumMod val="75000"/>
                    <a:lumOff val="25000"/>
                  </a:prstClr>
                </a:solidFill>
                <a:latin typeface="Arial" panose="020B0604020202020204"/>
                <a:ea typeface="微软雅黑" panose="020B0503020204020204" pitchFamily="34" charset="-122"/>
              </a:rPr>
              <a:t>Cloud Foundry</a:t>
            </a:r>
            <a:r>
              <a:rPr lang="zh-CN" altLang="en-US" sz="1600" dirty="0">
                <a:solidFill>
                  <a:prstClr val="black">
                    <a:lumMod val="75000"/>
                    <a:lumOff val="25000"/>
                  </a:prstClr>
                </a:solidFill>
                <a:latin typeface="Arial" panose="020B0604020202020204"/>
                <a:ea typeface="微软雅黑" panose="020B0503020204020204" pitchFamily="34" charset="-122"/>
              </a:rPr>
              <a:t>整个平台组件节点众多，有些组件节点适宜做横向扩展，有些组件节点适宜做纵向扩展，这需要根据节点的具体职责进行分析。同一个组件都是以集群的方式进行部署。</a:t>
            </a:r>
            <a:endParaRPr lang="zh-CN" altLang="en-US" sz="1600" dirty="0">
              <a:solidFill>
                <a:prstClr val="black">
                  <a:lumMod val="75000"/>
                  <a:lumOff val="25000"/>
                </a:prstClr>
              </a:solidFill>
              <a:latin typeface="Arial" panose="020B0604020202020204"/>
              <a:ea typeface="微软雅黑" panose="020B0503020204020204" pitchFamily="34" charset="-122"/>
            </a:endParaRPr>
          </a:p>
        </p:txBody>
      </p:sp>
      <p:sp>
        <p:nvSpPr>
          <p:cNvPr id="15" name="内容占位符 3"/>
          <p:cNvSpPr txBox="1"/>
          <p:nvPr/>
        </p:nvSpPr>
        <p:spPr>
          <a:xfrm>
            <a:off x="6512212" y="2932017"/>
            <a:ext cx="5105400" cy="464457"/>
          </a:xfrm>
          <a:prstGeom prst="rect">
            <a:avLst/>
          </a:prstGeom>
          <a:solidFill>
            <a:srgbClr val="92D050"/>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r>
              <a:rPr lang="zh-CN" altLang="en-US" dirty="0">
                <a:solidFill>
                  <a:prstClr val="black">
                    <a:lumMod val="95000"/>
                    <a:lumOff val="5000"/>
                  </a:prstClr>
                </a:solidFill>
                <a:latin typeface="Arial" panose="020B0604020202020204"/>
                <a:ea typeface="微软雅黑" panose="020B0503020204020204" pitchFamily="34" charset="-122"/>
              </a:rPr>
              <a:t>多节点安装模式</a:t>
            </a:r>
            <a:endParaRPr lang="zh-CN" altLang="en-US" dirty="0">
              <a:solidFill>
                <a:prstClr val="black">
                  <a:lumMod val="95000"/>
                  <a:lumOff val="5000"/>
                </a:prstClr>
              </a:solidFill>
              <a:latin typeface="Arial" panose="020B0604020202020204"/>
              <a:ea typeface="微软雅黑" panose="020B0503020204020204" pitchFamily="34" charset="-122"/>
            </a:endParaRPr>
          </a:p>
        </p:txBody>
      </p:sp>
      <p:pic>
        <p:nvPicPr>
          <p:cNvPr id="16" name="Picture 2" descr="G:\云计算导论：概念 架构与应用\云计算导论彩色示例图\第四章 PaaS服务模式\图4.10 CloudFoundry单节点安装模式\图4.10 CloudFoundry单节点安装模式.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321" y="4760818"/>
            <a:ext cx="3167916" cy="20313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G:\云计算导论：概念 架构与应用\云计算导论彩色示例图\第四章 PaaS服务模式\图4.11 CloudFoundry多节点安装模式\图4.11 CloudFoundry多节点安装模式.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617" y="4833614"/>
            <a:ext cx="2839603" cy="1958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Cloud Foundry</a:t>
            </a:r>
            <a:endPar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88572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Cloud Foundry</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部署模式</a:t>
            </a:r>
            <a:endParaRPr lang="zh-CN" altLang="en-US" sz="2400" b="1" dirty="0">
              <a:latin typeface="黑体" panose="02010609060101010101" pitchFamily="2" charset="-122"/>
              <a:ea typeface="黑体" panose="02010609060101010101" pitchFamily="2" charset="-122"/>
            </a:endParaRPr>
          </a:p>
        </p:txBody>
      </p:sp>
      <p:sp>
        <p:nvSpPr>
          <p:cNvPr id="11" name="内容占位符 3"/>
          <p:cNvSpPr txBox="1"/>
          <p:nvPr/>
        </p:nvSpPr>
        <p:spPr>
          <a:xfrm>
            <a:off x="602973" y="2053328"/>
            <a:ext cx="11049001" cy="4726163"/>
          </a:xfrm>
          <a:prstGeom prst="rect">
            <a:avLst/>
          </a:prstGeom>
        </p:spPr>
        <p:txBody>
          <a:bodyPr vert="horz" lIns="121917" tIns="60958" rIns="121917" bIns="60958" rtlCol="0">
            <a:normAutofit fontScale="85000" lnSpcReduction="10000"/>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路由集群（</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Router Cluster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）：路由节点是</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Cloud Foundry</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平台对外提供访问的唯一接口。</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控制节点集群（</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Cloud </a:t>
            </a:r>
            <a:r>
              <a:rPr kumimoji="0" lang="en-US" altLang="zh-CN" sz="2000" b="0" i="0" u="none" strike="noStrike" kern="1200" cap="none" spc="0" normalizeH="0" baseline="0" noProof="0" dirty="0" err="1">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Countroller</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 Cluster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）：控制节点是整个</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Cloud Foundry</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平台的核心节点。</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健康管理集群（</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Health Manager Cluster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）：负责应用状态监控及管理。</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数据中心：数据中心由三部分内容组成：</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NFS Server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CCDB</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UAADB</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身份认证服务集群（</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User Authentication Authorization Cluster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）：为平台提供身份认证及授权服务。</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DEA</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集群（</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Droplet Execution Agency Cluster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DEA</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节点是应用的最终运行环境。</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服务中心（</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Service Cluster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）：服务中心是对所有第三方服务的一个总称，包括</a:t>
            </a:r>
            <a:r>
              <a:rPr kumimoji="0" lang="en-US" altLang="zh-CN" sz="2000" b="0" i="0" u="none" strike="noStrike" kern="1200" cap="none" spc="0" normalizeH="0" baseline="0" noProof="0" dirty="0" err="1">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Redis</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a:t>
            </a:r>
            <a:r>
              <a:rPr kumimoji="0" lang="en-US" altLang="zh-CN" sz="2000" b="0" i="0" u="none" strike="noStrike" kern="1200" cap="none" spc="0" normalizeH="0" baseline="0" noProof="0" dirty="0" err="1">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MySql</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a:t>
            </a:r>
            <a:r>
              <a:rPr kumimoji="0" lang="en-US" altLang="zh-CN" sz="2000" b="0" i="0" u="none" strike="noStrike" kern="1200" cap="none" spc="0" normalizeH="0" baseline="0" noProof="0" dirty="0" err="1">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Memcached</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MongoDB</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等。</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NATS</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NATS</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是消息组件，该节点发生故障的情况下，会影响其他组件中通过</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NATS</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消息总线传输数据，但是不影响应用的所有运行环境。</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打包集群（</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Stager Cluster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）：用户上传代码到</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Cloud Foundry</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平台后，</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Cloud Controller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需要将这部分代码结合平台环境打包成</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DEA</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可以运行的格式。</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可选部署：</a:t>
            </a:r>
            <a:r>
              <a:rPr kumimoji="0" lang="en-US" altLang="zh-CN" sz="2000" b="0" i="0" u="none" strike="noStrike" kern="1200" cap="none" spc="0" normalizeH="0" baseline="0" noProof="0" dirty="0" err="1">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Loggregator</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是</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Cloud Foundry</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中用于对应用日志收集的组件，并可以对接其他的日志组件。</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提纲</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grpSp>
        <p:nvGrpSpPr>
          <p:cNvPr id="9" name="组合 5"/>
          <p:cNvGrpSpPr/>
          <p:nvPr/>
        </p:nvGrpSpPr>
        <p:grpSpPr bwMode="auto">
          <a:xfrm rot="-5400000">
            <a:off x="286754" y="3638395"/>
            <a:ext cx="5072099" cy="214340"/>
            <a:chOff x="0" y="3259139"/>
            <a:chExt cx="9144001" cy="195287"/>
          </a:xfrm>
        </p:grpSpPr>
        <p:sp>
          <p:nvSpPr>
            <p:cNvPr id="10"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1" name="Rectangle 4"/>
            <p:cNvSpPr>
              <a:spLocks noChangeArrowheads="1"/>
            </p:cNvSpPr>
            <p:nvPr/>
          </p:nvSpPr>
          <p:spPr bwMode="gray">
            <a:xfrm>
              <a:off x="0" y="3312046"/>
              <a:ext cx="9144000" cy="142380"/>
            </a:xfrm>
            <a:prstGeom prst="rect">
              <a:avLst/>
            </a:prstGeom>
            <a:gradFill rotWithShape="1">
              <a:gsLst>
                <a:gs pos="0">
                  <a:srgbClr val="CFCFCF"/>
                </a:gs>
                <a:gs pos="100000">
                  <a:srgbClr val="5F5F5F"/>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nvGrpSpPr>
          <p:cNvPr id="12" name="组合 11"/>
          <p:cNvGrpSpPr/>
          <p:nvPr/>
        </p:nvGrpSpPr>
        <p:grpSpPr>
          <a:xfrm>
            <a:off x="2391229" y="1264810"/>
            <a:ext cx="6120000" cy="1188000"/>
            <a:chOff x="1066800" y="1117694"/>
            <a:chExt cx="6324600" cy="1159177"/>
          </a:xfrm>
        </p:grpSpPr>
        <p:grpSp>
          <p:nvGrpSpPr>
            <p:cNvPr id="13" name="组合 62"/>
            <p:cNvGrpSpPr/>
            <p:nvPr/>
          </p:nvGrpSpPr>
          <p:grpSpPr bwMode="auto">
            <a:xfrm>
              <a:off x="1447800" y="1138098"/>
              <a:ext cx="5943600" cy="1138773"/>
              <a:chOff x="1752601" y="2209799"/>
              <a:chExt cx="6934200" cy="1138037"/>
            </a:xfrm>
          </p:grpSpPr>
          <p:sp>
            <p:nvSpPr>
              <p:cNvPr id="26"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7" name="Text Box 9"/>
              <p:cNvSpPr txBox="1">
                <a:spLocks noChangeArrowheads="1"/>
              </p:cNvSpPr>
              <p:nvPr/>
            </p:nvSpPr>
            <p:spPr bwMode="gray">
              <a:xfrm>
                <a:off x="2397105" y="2209799"/>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概述</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14" name="Group 65"/>
            <p:cNvGrpSpPr/>
            <p:nvPr/>
          </p:nvGrpSpPr>
          <p:grpSpPr bwMode="auto">
            <a:xfrm>
              <a:off x="1066800" y="1117694"/>
              <a:ext cx="854075" cy="922338"/>
              <a:chOff x="2789" y="1625"/>
              <a:chExt cx="847" cy="915"/>
            </a:xfrm>
          </p:grpSpPr>
          <p:sp>
            <p:nvSpPr>
              <p:cNvPr id="1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7"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8"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9"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0"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21" name="Group 71"/>
              <p:cNvGrpSpPr/>
              <p:nvPr/>
            </p:nvGrpSpPr>
            <p:grpSpPr bwMode="auto">
              <a:xfrm>
                <a:off x="2899" y="1735"/>
                <a:ext cx="687" cy="688"/>
                <a:chOff x="4166" y="1706"/>
                <a:chExt cx="1252" cy="1252"/>
              </a:xfrm>
            </p:grpSpPr>
            <p:sp>
              <p:nvSpPr>
                <p:cNvPr id="22"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3"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4"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5"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15" name="矩形 14"/>
            <p:cNvSpPr/>
            <p:nvPr/>
          </p:nvSpPr>
          <p:spPr>
            <a:xfrm>
              <a:off x="1214438" y="1305019"/>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一</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28" name="组合 27"/>
          <p:cNvGrpSpPr/>
          <p:nvPr/>
        </p:nvGrpSpPr>
        <p:grpSpPr>
          <a:xfrm>
            <a:off x="2391229" y="3402556"/>
            <a:ext cx="6120000" cy="929219"/>
            <a:chOff x="1066800" y="3187702"/>
            <a:chExt cx="6324600" cy="922338"/>
          </a:xfrm>
        </p:grpSpPr>
        <p:grpSp>
          <p:nvGrpSpPr>
            <p:cNvPr id="29" name="组合 63"/>
            <p:cNvGrpSpPr/>
            <p:nvPr/>
          </p:nvGrpSpPr>
          <p:grpSpPr bwMode="auto">
            <a:xfrm>
              <a:off x="1447800" y="3335333"/>
              <a:ext cx="5943600" cy="614372"/>
              <a:chOff x="1752601" y="2205030"/>
              <a:chExt cx="6934200" cy="613974"/>
            </a:xfrm>
          </p:grpSpPr>
          <p:sp>
            <p:nvSpPr>
              <p:cNvPr id="42"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3"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Cloud Foundry</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30" name="Group 65"/>
            <p:cNvGrpSpPr/>
            <p:nvPr/>
          </p:nvGrpSpPr>
          <p:grpSpPr bwMode="auto">
            <a:xfrm>
              <a:off x="1066800" y="3187702"/>
              <a:ext cx="854075" cy="922338"/>
              <a:chOff x="2789" y="1625"/>
              <a:chExt cx="847" cy="915"/>
            </a:xfrm>
          </p:grpSpPr>
          <p:sp>
            <p:nvSpPr>
              <p:cNvPr id="3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6"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37" name="Group 71"/>
              <p:cNvGrpSpPr/>
              <p:nvPr/>
            </p:nvGrpSpPr>
            <p:grpSpPr bwMode="auto">
              <a:xfrm>
                <a:off x="2899" y="1735"/>
                <a:ext cx="687" cy="688"/>
                <a:chOff x="4166" y="1706"/>
                <a:chExt cx="1252" cy="1252"/>
              </a:xfrm>
            </p:grpSpPr>
            <p:sp>
              <p:nvSpPr>
                <p:cNvPr id="3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31" name="矩形 30"/>
            <p:cNvSpPr/>
            <p:nvPr/>
          </p:nvSpPr>
          <p:spPr>
            <a:xfrm>
              <a:off x="1214438" y="3321052"/>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三</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4" name="组合 43"/>
          <p:cNvGrpSpPr/>
          <p:nvPr/>
        </p:nvGrpSpPr>
        <p:grpSpPr>
          <a:xfrm>
            <a:off x="2391229" y="4535043"/>
            <a:ext cx="6120000" cy="932666"/>
            <a:chOff x="1066800" y="4340235"/>
            <a:chExt cx="6234090" cy="922338"/>
          </a:xfrm>
        </p:grpSpPr>
        <p:grpSp>
          <p:nvGrpSpPr>
            <p:cNvPr id="45" name="组合 66"/>
            <p:cNvGrpSpPr/>
            <p:nvPr/>
          </p:nvGrpSpPr>
          <p:grpSpPr bwMode="auto">
            <a:xfrm>
              <a:off x="1357290" y="4483113"/>
              <a:ext cx="5943600" cy="609601"/>
              <a:chOff x="1752601" y="2209798"/>
              <a:chExt cx="6934200" cy="609206"/>
            </a:xfrm>
          </p:grpSpPr>
          <p:sp>
            <p:nvSpPr>
              <p:cNvPr id="58"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9" name="Text Box 9"/>
              <p:cNvSpPr txBox="1">
                <a:spLocks noChangeArrowheads="1"/>
              </p:cNvSpPr>
              <p:nvPr/>
            </p:nvSpPr>
            <p:spPr bwMode="gray">
              <a:xfrm>
                <a:off x="2513808" y="2209798"/>
                <a:ext cx="5700713" cy="577925"/>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Hadoop</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6" name="Group 65"/>
            <p:cNvGrpSpPr/>
            <p:nvPr/>
          </p:nvGrpSpPr>
          <p:grpSpPr bwMode="auto">
            <a:xfrm>
              <a:off x="1066800" y="4340235"/>
              <a:ext cx="854075" cy="922338"/>
              <a:chOff x="2789" y="1625"/>
              <a:chExt cx="847" cy="915"/>
            </a:xfrm>
          </p:grpSpPr>
          <p:sp>
            <p:nvSpPr>
              <p:cNvPr id="48"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9"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0"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1"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2"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53" name="Group 71"/>
              <p:cNvGrpSpPr/>
              <p:nvPr/>
            </p:nvGrpSpPr>
            <p:grpSpPr bwMode="auto">
              <a:xfrm>
                <a:off x="2899" y="1735"/>
                <a:ext cx="687" cy="688"/>
                <a:chOff x="4166" y="1706"/>
                <a:chExt cx="1252" cy="1252"/>
              </a:xfrm>
            </p:grpSpPr>
            <p:sp>
              <p:nvSpPr>
                <p:cNvPr id="54"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5"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6"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7"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47" name="矩形 46"/>
            <p:cNvSpPr/>
            <p:nvPr/>
          </p:nvSpPr>
          <p:spPr>
            <a:xfrm>
              <a:off x="1189038" y="4464057"/>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四</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0" name="组合 59"/>
          <p:cNvGrpSpPr/>
          <p:nvPr/>
        </p:nvGrpSpPr>
        <p:grpSpPr>
          <a:xfrm>
            <a:off x="2391229" y="2270070"/>
            <a:ext cx="6120000" cy="929219"/>
            <a:chOff x="1033482" y="2049448"/>
            <a:chExt cx="6324600" cy="922338"/>
          </a:xfrm>
        </p:grpSpPr>
        <p:grpSp>
          <p:nvGrpSpPr>
            <p:cNvPr id="61" name="组合 63"/>
            <p:cNvGrpSpPr/>
            <p:nvPr/>
          </p:nvGrpSpPr>
          <p:grpSpPr bwMode="auto">
            <a:xfrm>
              <a:off x="1414482" y="2197079"/>
              <a:ext cx="5943600" cy="614372"/>
              <a:chOff x="1752601" y="2205030"/>
              <a:chExt cx="6934200" cy="613974"/>
            </a:xfrm>
          </p:grpSpPr>
          <p:sp>
            <p:nvSpPr>
              <p:cNvPr id="7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5"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zh-CN" altLang="en-US" sz="3200" b="1" dirty="0">
                    <a:solidFill>
                      <a:srgbClr val="000000"/>
                    </a:solidFill>
                    <a:latin typeface="黑体" panose="02010609060101010101" pitchFamily="2" charset="-122"/>
                    <a:ea typeface="黑体" panose="02010609060101010101" pitchFamily="2" charset="-122"/>
                  </a:rPr>
                  <a:t>核心系统</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2" name="Group 65"/>
            <p:cNvGrpSpPr/>
            <p:nvPr/>
          </p:nvGrpSpPr>
          <p:grpSpPr bwMode="auto">
            <a:xfrm>
              <a:off x="1033482" y="2049448"/>
              <a:ext cx="854075" cy="922338"/>
              <a:chOff x="2789" y="1625"/>
              <a:chExt cx="847" cy="915"/>
            </a:xfrm>
          </p:grpSpPr>
          <p:sp>
            <p:nvSpPr>
              <p:cNvPr id="64"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5"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6"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7"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8"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69" name="Group 71"/>
              <p:cNvGrpSpPr/>
              <p:nvPr/>
            </p:nvGrpSpPr>
            <p:grpSpPr bwMode="auto">
              <a:xfrm>
                <a:off x="2897" y="1735"/>
                <a:ext cx="686" cy="688"/>
                <a:chOff x="4166" y="1706"/>
                <a:chExt cx="1251" cy="1252"/>
              </a:xfrm>
            </p:grpSpPr>
            <p:sp>
              <p:nvSpPr>
                <p:cNvPr id="70"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1"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2"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3"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63" name="矩形 62"/>
            <p:cNvSpPr/>
            <p:nvPr/>
          </p:nvSpPr>
          <p:spPr>
            <a:xfrm>
              <a:off x="1181120" y="2182798"/>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二</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76" name="组合 75"/>
          <p:cNvGrpSpPr/>
          <p:nvPr/>
        </p:nvGrpSpPr>
        <p:grpSpPr>
          <a:xfrm>
            <a:off x="2391229" y="5662775"/>
            <a:ext cx="6120000" cy="1296144"/>
            <a:chOff x="1041445" y="5404156"/>
            <a:chExt cx="6324600" cy="1296144"/>
          </a:xfrm>
        </p:grpSpPr>
        <p:grpSp>
          <p:nvGrpSpPr>
            <p:cNvPr id="77" name="组合 76"/>
            <p:cNvGrpSpPr/>
            <p:nvPr/>
          </p:nvGrpSpPr>
          <p:grpSpPr>
            <a:xfrm>
              <a:off x="1041445" y="5404156"/>
              <a:ext cx="6324600" cy="1296144"/>
              <a:chOff x="1043608" y="5445224"/>
              <a:chExt cx="6324600" cy="1296144"/>
            </a:xfrm>
          </p:grpSpPr>
          <p:grpSp>
            <p:nvGrpSpPr>
              <p:cNvPr id="79" name="组合 62"/>
              <p:cNvGrpSpPr/>
              <p:nvPr/>
            </p:nvGrpSpPr>
            <p:grpSpPr bwMode="auto">
              <a:xfrm>
                <a:off x="1424608" y="5602595"/>
                <a:ext cx="5943600" cy="1138773"/>
                <a:chOff x="1752601" y="2209800"/>
                <a:chExt cx="6934200" cy="1138037"/>
              </a:xfrm>
            </p:grpSpPr>
            <p:sp>
              <p:nvSpPr>
                <p:cNvPr id="91"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2" name="Text Box 9"/>
                <p:cNvSpPr txBox="1">
                  <a:spLocks noChangeArrowheads="1"/>
                </p:cNvSpPr>
                <p:nvPr/>
              </p:nvSpPr>
              <p:spPr bwMode="gray">
                <a:xfrm>
                  <a:off x="2397105" y="2209800"/>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体验</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80" name="Group 65"/>
              <p:cNvGrpSpPr/>
              <p:nvPr/>
            </p:nvGrpSpPr>
            <p:grpSpPr bwMode="auto">
              <a:xfrm>
                <a:off x="1043608" y="5445224"/>
                <a:ext cx="854075" cy="922338"/>
                <a:chOff x="2789" y="1625"/>
                <a:chExt cx="847" cy="915"/>
              </a:xfrm>
            </p:grpSpPr>
            <p:sp>
              <p:nvSpPr>
                <p:cNvPr id="8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5"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86" name="Group 71"/>
                <p:cNvGrpSpPr/>
                <p:nvPr/>
              </p:nvGrpSpPr>
              <p:grpSpPr bwMode="auto">
                <a:xfrm>
                  <a:off x="2899" y="1735"/>
                  <a:ext cx="687" cy="688"/>
                  <a:chOff x="4166" y="1706"/>
                  <a:chExt cx="1252" cy="1252"/>
                </a:xfrm>
              </p:grpSpPr>
              <p:sp>
                <p:nvSpPr>
                  <p:cNvPr id="8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grpSp>
        <p:sp>
          <p:nvSpPr>
            <p:cNvPr id="78" name="矩形 77"/>
            <p:cNvSpPr/>
            <p:nvPr/>
          </p:nvSpPr>
          <p:spPr>
            <a:xfrm>
              <a:off x="1191246" y="5580529"/>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五</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sp>
        <p:nvSpPr>
          <p:cNvPr id="94" name="Rectangle 35"/>
          <p:cNvSpPr>
            <a:spLocks noChangeArrowheads="1"/>
          </p:cNvSpPr>
          <p:nvPr/>
        </p:nvSpPr>
        <p:spPr bwMode="blackWhite">
          <a:xfrm>
            <a:off x="1341090" y="5550009"/>
            <a:ext cx="8286750" cy="1022041"/>
          </a:xfrm>
          <a:prstGeom prst="rect">
            <a:avLst/>
          </a:prstGeom>
          <a:solidFill>
            <a:schemeClr val="bg1">
              <a:alpha val="74901"/>
            </a:schemeClr>
          </a:solidFill>
          <a:ln w="25400" algn="ctr">
            <a:noFill/>
            <a:miter lim="800000"/>
          </a:ln>
        </p:spPr>
        <p:txBody>
          <a:bodyPr wrap="none" anchor="ctr"/>
          <a:lstStyle/>
          <a:p>
            <a:endParaRPr lang="zh-CN" altLang="en-US" b="0">
              <a:latin typeface="Tahoma" panose="020B0604030504040204" pitchFamily="34" charset="0"/>
            </a:endParaRPr>
          </a:p>
        </p:txBody>
      </p:sp>
      <p:sp>
        <p:nvSpPr>
          <p:cNvPr id="93" name="Rectangle 35"/>
          <p:cNvSpPr>
            <a:spLocks noChangeArrowheads="1"/>
          </p:cNvSpPr>
          <p:nvPr/>
        </p:nvSpPr>
        <p:spPr bwMode="blackWhite">
          <a:xfrm>
            <a:off x="1341090" y="1078361"/>
            <a:ext cx="8286750" cy="3253414"/>
          </a:xfrm>
          <a:prstGeom prst="rect">
            <a:avLst/>
          </a:prstGeom>
          <a:solidFill>
            <a:schemeClr val="bg1">
              <a:alpha val="74901"/>
            </a:schemeClr>
          </a:solidFill>
          <a:ln w="25400" algn="ctr">
            <a:noFill/>
            <a:miter lim="800000"/>
          </a:ln>
        </p:spPr>
        <p:txBody>
          <a:bodyPr wrap="none" anchor="ctr"/>
          <a:lstStyle/>
          <a:p>
            <a:endParaRPr lang="zh-CN" altLang="en-US" b="0">
              <a:latin typeface="Tahom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Hadoop</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74919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Hadoop</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149674"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概述</a:t>
            </a:r>
            <a:endParaRPr lang="zh-CN" altLang="en-US" sz="2400" b="1" dirty="0">
              <a:latin typeface="黑体" panose="02010609060101010101" pitchFamily="2" charset="-122"/>
              <a:ea typeface="黑体" panose="02010609060101010101" pitchFamily="2" charset="-122"/>
            </a:endParaRPr>
          </a:p>
        </p:txBody>
      </p:sp>
      <p:sp>
        <p:nvSpPr>
          <p:cNvPr id="11" name="内容占位符 2"/>
          <p:cNvSpPr txBox="1"/>
          <p:nvPr/>
        </p:nvSpPr>
        <p:spPr>
          <a:xfrm>
            <a:off x="523917" y="2221480"/>
            <a:ext cx="11128057" cy="4636520"/>
          </a:xfrm>
          <a:prstGeom prst="rect">
            <a:avLst/>
          </a:prstGeom>
        </p:spPr>
        <p:txBody>
          <a:bodyPr vert="horz" lIns="121917" tIns="60958" rIns="121917" bIns="60958" rtlCol="0">
            <a:no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对数据的存储、处理存在困难，并不是个新问题。近年来，数据的容量、处理的速度、数据的种类正在变化，促进了不少算法的发展。无论是什么样的解决方案，背后的推荐算法都必须处理大量数据，对问题空间越了解就越容易得出更好的结论。</a:t>
            </a:r>
            <a:endParaRPr kumimoji="0" lang="zh-CN" altLang="en-US"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Hadoop</a:t>
            </a:r>
            <a:r>
              <a:rPr kumimoji="0" lang="zh-CN" altLang="en-US"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可以为大数据应用提供一个可编程的、经济的、可伸缩的平台。这个分布式系统由分布式文件存储系统（</a:t>
            </a:r>
            <a:r>
              <a:rPr kumimoji="0" lang="en-US" altLang="zh-CN"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HDFS</a:t>
            </a:r>
            <a:r>
              <a:rPr kumimoji="0" lang="zh-CN" altLang="en-US"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）以及计算框架（</a:t>
            </a:r>
            <a:r>
              <a:rPr kumimoji="0" lang="en-US" altLang="zh-CN"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MapReduce</a:t>
            </a:r>
            <a:r>
              <a:rPr kumimoji="0" lang="zh-CN" altLang="en-US"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）组成。</a:t>
            </a:r>
            <a:r>
              <a:rPr kumimoji="0" lang="en-US" altLang="zh-CN"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Hadoop</a:t>
            </a:r>
            <a:r>
              <a:rPr kumimoji="0" lang="zh-CN" altLang="en-US"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是一个开源项目，能为大量数据集提供批量数据处理能力。</a:t>
            </a:r>
            <a:r>
              <a:rPr kumimoji="0" lang="en-US" altLang="zh-CN"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Hadoop</a:t>
            </a:r>
            <a:r>
              <a:rPr kumimoji="0" lang="zh-CN" altLang="en-US"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的设计可以容忍软硬件的不可靠，并且为应用开发者提供一个便于开发分布式应用的平台。</a:t>
            </a:r>
            <a:r>
              <a:rPr kumimoji="0" lang="en-US" altLang="zh-CN"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Hadoop</a:t>
            </a:r>
            <a:r>
              <a:rPr kumimoji="0" lang="zh-CN" altLang="en-US"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使用没有特殊硬件或特殊网络基础设施的普通的服务器群来形成一个逻辑上可存储大量数据、进行并发计算的集群，这个集群可以被很多团体和个人共享。</a:t>
            </a:r>
            <a:endParaRPr kumimoji="0" lang="zh-CN" altLang="en-US" sz="2000" b="0" i="0" u="none" strike="noStrike" kern="1200" cap="none" spc="0" normalizeH="0" baseline="0" noProof="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Hadoop</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74919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Hadoop</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219322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Hadoop</a:t>
            </a: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简史</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2" name="内容占位符 2"/>
          <p:cNvSpPr txBox="1"/>
          <p:nvPr/>
        </p:nvSpPr>
        <p:spPr>
          <a:xfrm>
            <a:off x="545232" y="2144292"/>
            <a:ext cx="10978515" cy="761999"/>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       </a:t>
            </a:r>
            <a:r>
              <a:rPr kumimoji="0" lang="en-US" altLang="zh-CN"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Hadoop</a:t>
            </a:r>
            <a:r>
              <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基于</a:t>
            </a:r>
            <a:r>
              <a:rPr kumimoji="0" lang="en-US" altLang="zh-CN"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Google</a:t>
            </a:r>
            <a:r>
              <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的两篇论文发展而来。</a:t>
            </a:r>
            <a:endPar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p:txBody>
      </p:sp>
      <p:sp>
        <p:nvSpPr>
          <p:cNvPr id="13" name="TextBox 5"/>
          <p:cNvSpPr txBox="1"/>
          <p:nvPr/>
        </p:nvSpPr>
        <p:spPr>
          <a:xfrm>
            <a:off x="815974" y="2912162"/>
            <a:ext cx="4255407" cy="2862322"/>
          </a:xfrm>
          <a:prstGeom prst="rect">
            <a:avLst/>
          </a:prstGeom>
          <a:noFill/>
        </p:spPr>
        <p:txBody>
          <a:bodyPr wrap="square" rtlCol="0">
            <a:spAutoFit/>
          </a:bodyPr>
          <a:lstStyle/>
          <a:p>
            <a:pPr indent="457200" defTabSz="1219835"/>
            <a:r>
              <a:rPr lang="zh-CN" altLang="en-US" dirty="0">
                <a:solidFill>
                  <a:prstClr val="black"/>
                </a:solidFill>
                <a:latin typeface="Arial" panose="020B0604020202020204"/>
                <a:ea typeface="微软雅黑" panose="020B0503020204020204" pitchFamily="34" charset="-122"/>
              </a:rPr>
              <a:t>一篇发表于</a:t>
            </a:r>
            <a:r>
              <a:rPr lang="en-US" altLang="zh-CN" dirty="0">
                <a:solidFill>
                  <a:prstClr val="black"/>
                </a:solidFill>
                <a:latin typeface="Arial" panose="020B0604020202020204"/>
                <a:ea typeface="微软雅黑" panose="020B0503020204020204" pitchFamily="34" charset="-122"/>
              </a:rPr>
              <a:t>2003</a:t>
            </a:r>
            <a:r>
              <a:rPr lang="zh-CN" altLang="en-US" dirty="0">
                <a:solidFill>
                  <a:prstClr val="black"/>
                </a:solidFill>
                <a:latin typeface="Arial" panose="020B0604020202020204"/>
                <a:ea typeface="微软雅黑" panose="020B0503020204020204" pitchFamily="34" charset="-122"/>
              </a:rPr>
              <a:t>年的论文描述了一个用来存储海量数据、可编程、可伸缩的分布式文件系统，该文件系统被称为</a:t>
            </a:r>
            <a:r>
              <a:rPr lang="en-US" altLang="zh-CN" dirty="0">
                <a:solidFill>
                  <a:prstClr val="black"/>
                </a:solidFill>
                <a:latin typeface="Arial" panose="020B0604020202020204"/>
                <a:ea typeface="微软雅黑" panose="020B0503020204020204" pitchFamily="34" charset="-122"/>
              </a:rPr>
              <a:t>Google</a:t>
            </a:r>
            <a:r>
              <a:rPr lang="zh-CN" altLang="en-US" dirty="0">
                <a:solidFill>
                  <a:prstClr val="black"/>
                </a:solidFill>
                <a:latin typeface="Arial" panose="020B0604020202020204"/>
                <a:ea typeface="微软雅黑" panose="020B0503020204020204" pitchFamily="34" charset="-122"/>
              </a:rPr>
              <a:t>文件系统，或简称</a:t>
            </a:r>
            <a:r>
              <a:rPr lang="en-US" altLang="zh-CN" dirty="0">
                <a:solidFill>
                  <a:prstClr val="black"/>
                </a:solidFill>
                <a:latin typeface="Arial" panose="020B0604020202020204"/>
                <a:ea typeface="微软雅黑" panose="020B0503020204020204" pitchFamily="34" charset="-122"/>
              </a:rPr>
              <a:t>GFS</a:t>
            </a:r>
            <a:r>
              <a:rPr lang="zh-CN" altLang="en-US" dirty="0">
                <a:solidFill>
                  <a:prstClr val="black"/>
                </a:solidFill>
                <a:latin typeface="Arial" panose="020B0604020202020204"/>
                <a:ea typeface="微软雅黑" panose="020B0503020204020204" pitchFamily="34" charset="-122"/>
              </a:rPr>
              <a:t>。</a:t>
            </a:r>
            <a:endParaRPr lang="en-US" altLang="zh-CN" dirty="0">
              <a:solidFill>
                <a:prstClr val="black"/>
              </a:solidFill>
              <a:latin typeface="Arial" panose="020B0604020202020204"/>
              <a:ea typeface="微软雅黑" panose="020B0503020204020204" pitchFamily="34" charset="-122"/>
            </a:endParaRPr>
          </a:p>
          <a:p>
            <a:pPr indent="457200" defTabSz="1219835"/>
            <a:r>
              <a:rPr lang="en-US" altLang="zh-CN" dirty="0">
                <a:solidFill>
                  <a:prstClr val="black"/>
                </a:solidFill>
                <a:latin typeface="Arial" panose="020B0604020202020204"/>
                <a:ea typeface="微软雅黑" panose="020B0503020204020204" pitchFamily="34" charset="-122"/>
              </a:rPr>
              <a:t>2004</a:t>
            </a:r>
            <a:r>
              <a:rPr lang="zh-CN" altLang="en-US" dirty="0">
                <a:solidFill>
                  <a:prstClr val="black"/>
                </a:solidFill>
                <a:latin typeface="Arial" panose="020B0604020202020204"/>
                <a:ea typeface="微软雅黑" panose="020B0503020204020204" pitchFamily="34" charset="-122"/>
              </a:rPr>
              <a:t>年，另外一篇名为“</a:t>
            </a:r>
            <a:r>
              <a:rPr lang="en-US" altLang="zh-CN" dirty="0">
                <a:solidFill>
                  <a:prstClr val="black"/>
                </a:solidFill>
                <a:latin typeface="Arial" panose="020B0604020202020204"/>
                <a:ea typeface="微软雅黑" panose="020B0503020204020204" pitchFamily="34" charset="-122"/>
              </a:rPr>
              <a:t>MapReduce:</a:t>
            </a:r>
            <a:r>
              <a:rPr lang="zh-CN" altLang="en-US" dirty="0">
                <a:solidFill>
                  <a:prstClr val="black"/>
                </a:solidFill>
                <a:latin typeface="Arial" panose="020B0604020202020204"/>
                <a:ea typeface="微软雅黑" panose="020B0503020204020204" pitchFamily="34" charset="-122"/>
              </a:rPr>
              <a:t>大集群中一种简单的数据处理框架”的论文发表了，该论文定义了一种编程模型及其相关的框架，</a:t>
            </a:r>
            <a:r>
              <a:rPr lang="en-US" altLang="zh-CN" dirty="0">
                <a:solidFill>
                  <a:prstClr val="black"/>
                </a:solidFill>
                <a:latin typeface="Arial" panose="020B0604020202020204"/>
                <a:ea typeface="微软雅黑" panose="020B0503020204020204" pitchFamily="34" charset="-122"/>
              </a:rPr>
              <a:t>GFS</a:t>
            </a:r>
            <a:r>
              <a:rPr lang="zh-CN" altLang="en-US" dirty="0">
                <a:solidFill>
                  <a:prstClr val="black"/>
                </a:solidFill>
                <a:latin typeface="Arial" panose="020B0604020202020204"/>
                <a:ea typeface="微软雅黑" panose="020B0503020204020204" pitchFamily="34" charset="-122"/>
              </a:rPr>
              <a:t>和</a:t>
            </a:r>
            <a:r>
              <a:rPr lang="en-US" altLang="zh-CN" dirty="0">
                <a:solidFill>
                  <a:prstClr val="black"/>
                </a:solidFill>
                <a:latin typeface="Arial" panose="020B0604020202020204"/>
                <a:ea typeface="微软雅黑" panose="020B0503020204020204" pitchFamily="34" charset="-122"/>
              </a:rPr>
              <a:t>MapReduce</a:t>
            </a:r>
            <a:r>
              <a:rPr lang="zh-CN" altLang="en-US" dirty="0">
                <a:solidFill>
                  <a:prstClr val="black"/>
                </a:solidFill>
                <a:latin typeface="Arial" panose="020B0604020202020204"/>
                <a:ea typeface="微软雅黑" panose="020B0503020204020204" pitchFamily="34" charset="-122"/>
              </a:rPr>
              <a:t>相互协同，可在相对便宜的商用机器上构建大数据处理集群。</a:t>
            </a:r>
            <a:endParaRPr lang="zh-CN" altLang="en-US" dirty="0">
              <a:solidFill>
                <a:prstClr val="black"/>
              </a:solidFill>
              <a:latin typeface="Arial" panose="020B0604020202020204"/>
              <a:ea typeface="微软雅黑" panose="020B0503020204020204" pitchFamily="34" charset="-122"/>
            </a:endParaRPr>
          </a:p>
        </p:txBody>
      </p:sp>
      <p:sp>
        <p:nvSpPr>
          <p:cNvPr id="14" name="TextBox 9"/>
          <p:cNvSpPr txBox="1"/>
          <p:nvPr/>
        </p:nvSpPr>
        <p:spPr>
          <a:xfrm>
            <a:off x="6378575" y="3207954"/>
            <a:ext cx="5051425" cy="2308324"/>
          </a:xfrm>
          <a:prstGeom prst="rect">
            <a:avLst/>
          </a:prstGeom>
          <a:noFill/>
        </p:spPr>
        <p:txBody>
          <a:bodyPr wrap="square" rtlCol="0">
            <a:spAutoFit/>
          </a:bodyPr>
          <a:lstStyle/>
          <a:p>
            <a:pPr indent="457200" defTabSz="1219835"/>
            <a:r>
              <a:rPr lang="zh-CN" altLang="en-US" dirty="0">
                <a:solidFill>
                  <a:prstClr val="black"/>
                </a:solidFill>
                <a:latin typeface="Arial" panose="020B0604020202020204"/>
                <a:ea typeface="微软雅黑" panose="020B0503020204020204" pitchFamily="34" charset="-122"/>
              </a:rPr>
              <a:t>与此同时，</a:t>
            </a:r>
            <a:r>
              <a:rPr lang="en-US" altLang="zh-CN" dirty="0">
                <a:solidFill>
                  <a:prstClr val="black"/>
                </a:solidFill>
                <a:latin typeface="Arial" panose="020B0604020202020204"/>
                <a:ea typeface="微软雅黑" panose="020B0503020204020204" pitchFamily="34" charset="-122"/>
              </a:rPr>
              <a:t>Doug Cutting</a:t>
            </a:r>
            <a:r>
              <a:rPr lang="zh-CN" altLang="en-US" dirty="0">
                <a:solidFill>
                  <a:prstClr val="black"/>
                </a:solidFill>
                <a:latin typeface="Arial" panose="020B0604020202020204"/>
                <a:ea typeface="微软雅黑" panose="020B0503020204020204" pitchFamily="34" charset="-122"/>
              </a:rPr>
              <a:t>正在研究开源的网页搜索引擎</a:t>
            </a:r>
            <a:r>
              <a:rPr lang="en-US" altLang="zh-CN" dirty="0" err="1">
                <a:solidFill>
                  <a:prstClr val="black"/>
                </a:solidFill>
                <a:latin typeface="Arial" panose="020B0604020202020204"/>
                <a:ea typeface="微软雅黑" panose="020B0503020204020204" pitchFamily="34" charset="-122"/>
              </a:rPr>
              <a:t>Nutch</a:t>
            </a:r>
            <a:r>
              <a:rPr lang="zh-CN" altLang="en-US" dirty="0">
                <a:solidFill>
                  <a:prstClr val="black"/>
                </a:solidFill>
                <a:latin typeface="Arial" panose="020B0604020202020204"/>
                <a:ea typeface="微软雅黑" panose="020B0503020204020204" pitchFamily="34" charset="-122"/>
              </a:rPr>
              <a:t>。当</a:t>
            </a:r>
            <a:r>
              <a:rPr lang="en-US" altLang="zh-CN" dirty="0">
                <a:solidFill>
                  <a:prstClr val="black"/>
                </a:solidFill>
                <a:latin typeface="Arial" panose="020B0604020202020204"/>
                <a:ea typeface="微软雅黑" panose="020B0503020204020204" pitchFamily="34" charset="-122"/>
              </a:rPr>
              <a:t>Google</a:t>
            </a:r>
            <a:r>
              <a:rPr lang="zh-CN" altLang="en-US" dirty="0">
                <a:solidFill>
                  <a:prstClr val="black"/>
                </a:solidFill>
                <a:latin typeface="Arial" panose="020B0604020202020204"/>
                <a:ea typeface="微软雅黑" panose="020B0503020204020204" pitchFamily="34" charset="-122"/>
              </a:rPr>
              <a:t>的</a:t>
            </a:r>
            <a:r>
              <a:rPr lang="en-US" altLang="zh-CN" dirty="0">
                <a:solidFill>
                  <a:prstClr val="black"/>
                </a:solidFill>
                <a:latin typeface="Arial" panose="020B0604020202020204"/>
                <a:ea typeface="微软雅黑" panose="020B0503020204020204" pitchFamily="34" charset="-122"/>
              </a:rPr>
              <a:t>GFS</a:t>
            </a:r>
            <a:r>
              <a:rPr lang="zh-CN" altLang="en-US" dirty="0">
                <a:solidFill>
                  <a:prstClr val="black"/>
                </a:solidFill>
                <a:latin typeface="Arial" panose="020B0604020202020204"/>
                <a:ea typeface="微软雅黑" panose="020B0503020204020204" pitchFamily="34" charset="-122"/>
              </a:rPr>
              <a:t>和</a:t>
            </a:r>
            <a:r>
              <a:rPr lang="en-US" altLang="zh-CN" dirty="0">
                <a:solidFill>
                  <a:prstClr val="black"/>
                </a:solidFill>
                <a:latin typeface="Arial" panose="020B0604020202020204"/>
                <a:ea typeface="微软雅黑" panose="020B0503020204020204" pitchFamily="34" charset="-122"/>
              </a:rPr>
              <a:t>MapReduce</a:t>
            </a:r>
            <a:r>
              <a:rPr lang="zh-CN" altLang="en-US" dirty="0">
                <a:solidFill>
                  <a:prstClr val="black"/>
                </a:solidFill>
                <a:latin typeface="Arial" panose="020B0604020202020204"/>
                <a:ea typeface="微软雅黑" panose="020B0503020204020204" pitchFamily="34" charset="-122"/>
              </a:rPr>
              <a:t>论文发表后，引起了他的强烈共鸣。</a:t>
            </a:r>
            <a:r>
              <a:rPr lang="en-US" altLang="zh-CN" dirty="0">
                <a:solidFill>
                  <a:prstClr val="black"/>
                </a:solidFill>
                <a:latin typeface="Arial" panose="020B0604020202020204"/>
                <a:ea typeface="微软雅黑" panose="020B0503020204020204" pitchFamily="34" charset="-122"/>
              </a:rPr>
              <a:t>Doug</a:t>
            </a:r>
            <a:r>
              <a:rPr lang="zh-CN" altLang="en-US" dirty="0">
                <a:solidFill>
                  <a:prstClr val="black"/>
                </a:solidFill>
                <a:latin typeface="Arial" panose="020B0604020202020204"/>
                <a:ea typeface="微软雅黑" panose="020B0503020204020204" pitchFamily="34" charset="-122"/>
              </a:rPr>
              <a:t>开始着手实现这些</a:t>
            </a:r>
            <a:r>
              <a:rPr lang="en-US" altLang="zh-CN" dirty="0">
                <a:solidFill>
                  <a:prstClr val="black"/>
                </a:solidFill>
                <a:latin typeface="Arial" panose="020B0604020202020204"/>
                <a:ea typeface="微软雅黑" panose="020B0503020204020204" pitchFamily="34" charset="-122"/>
              </a:rPr>
              <a:t>Google</a:t>
            </a:r>
            <a:r>
              <a:rPr lang="zh-CN" altLang="en-US" dirty="0">
                <a:solidFill>
                  <a:prstClr val="black"/>
                </a:solidFill>
                <a:latin typeface="Arial" panose="020B0604020202020204"/>
                <a:ea typeface="微软雅黑" panose="020B0503020204020204" pitchFamily="34" charset="-122"/>
              </a:rPr>
              <a:t>系统。</a:t>
            </a:r>
            <a:endParaRPr lang="en-US" altLang="zh-CN" dirty="0">
              <a:solidFill>
                <a:prstClr val="black"/>
              </a:solidFill>
              <a:latin typeface="Arial" panose="020B0604020202020204"/>
              <a:ea typeface="微软雅黑" panose="020B0503020204020204" pitchFamily="34" charset="-122"/>
            </a:endParaRPr>
          </a:p>
          <a:p>
            <a:pPr indent="457200" defTabSz="1219835"/>
            <a:r>
              <a:rPr lang="en-US" altLang="zh-CN" dirty="0">
                <a:solidFill>
                  <a:prstClr val="black"/>
                </a:solidFill>
                <a:latin typeface="Arial" panose="020B0604020202020204"/>
                <a:ea typeface="微软雅黑" panose="020B0503020204020204" pitchFamily="34" charset="-122"/>
              </a:rPr>
              <a:t>2006</a:t>
            </a:r>
            <a:r>
              <a:rPr lang="zh-CN" altLang="en-US" dirty="0">
                <a:solidFill>
                  <a:prstClr val="black"/>
                </a:solidFill>
                <a:latin typeface="Arial" panose="020B0604020202020204"/>
                <a:ea typeface="微软雅黑" panose="020B0503020204020204" pitchFamily="34" charset="-122"/>
              </a:rPr>
              <a:t>年，</a:t>
            </a:r>
            <a:r>
              <a:rPr lang="en-US" altLang="zh-CN" dirty="0">
                <a:solidFill>
                  <a:prstClr val="black"/>
                </a:solidFill>
                <a:latin typeface="Arial" panose="020B0604020202020204"/>
                <a:ea typeface="微软雅黑" panose="020B0503020204020204" pitchFamily="34" charset="-122"/>
              </a:rPr>
              <a:t>Yahoo</a:t>
            </a:r>
            <a:r>
              <a:rPr lang="zh-CN" altLang="en-US" dirty="0">
                <a:solidFill>
                  <a:prstClr val="black"/>
                </a:solidFill>
                <a:latin typeface="Arial" panose="020B0604020202020204"/>
                <a:ea typeface="微软雅黑" panose="020B0503020204020204" pitchFamily="34" charset="-122"/>
              </a:rPr>
              <a:t>雇用了</a:t>
            </a:r>
            <a:r>
              <a:rPr lang="en-US" altLang="zh-CN" dirty="0">
                <a:solidFill>
                  <a:prstClr val="black"/>
                </a:solidFill>
                <a:latin typeface="Arial" panose="020B0604020202020204"/>
                <a:ea typeface="微软雅黑" panose="020B0503020204020204" pitchFamily="34" charset="-122"/>
              </a:rPr>
              <a:t>Doug Cutting</a:t>
            </a:r>
            <a:r>
              <a:rPr lang="zh-CN" altLang="en-US" dirty="0">
                <a:solidFill>
                  <a:prstClr val="black"/>
                </a:solidFill>
                <a:latin typeface="Arial" panose="020B0604020202020204"/>
                <a:ea typeface="微软雅黑" panose="020B0503020204020204" pitchFamily="34" charset="-122"/>
              </a:rPr>
              <a:t>并迅速成为</a:t>
            </a:r>
            <a:r>
              <a:rPr lang="en-US" altLang="zh-CN" dirty="0">
                <a:solidFill>
                  <a:prstClr val="black"/>
                </a:solidFill>
                <a:latin typeface="Arial" panose="020B0604020202020204"/>
                <a:ea typeface="微软雅黑" panose="020B0503020204020204" pitchFamily="34" charset="-122"/>
              </a:rPr>
              <a:t>Hadoop</a:t>
            </a:r>
            <a:r>
              <a:rPr lang="zh-CN" altLang="en-US" dirty="0">
                <a:solidFill>
                  <a:prstClr val="black"/>
                </a:solidFill>
                <a:latin typeface="Arial" panose="020B0604020202020204"/>
                <a:ea typeface="微软雅黑" panose="020B0503020204020204" pitchFamily="34" charset="-122"/>
              </a:rPr>
              <a:t>项目最重要的支持者之一。</a:t>
            </a:r>
            <a:r>
              <a:rPr lang="en-US" altLang="zh-CN" dirty="0">
                <a:solidFill>
                  <a:prstClr val="black"/>
                </a:solidFill>
                <a:latin typeface="Arial" panose="020B0604020202020204"/>
                <a:ea typeface="微软雅黑" panose="020B0503020204020204" pitchFamily="34" charset="-122"/>
              </a:rPr>
              <a:t>Yahoo</a:t>
            </a:r>
            <a:r>
              <a:rPr lang="zh-CN" altLang="en-US" dirty="0">
                <a:solidFill>
                  <a:prstClr val="black"/>
                </a:solidFill>
                <a:latin typeface="Arial" panose="020B0604020202020204"/>
                <a:ea typeface="微软雅黑" panose="020B0503020204020204" pitchFamily="34" charset="-122"/>
              </a:rPr>
              <a:t>允许</a:t>
            </a:r>
            <a:r>
              <a:rPr lang="en-US" altLang="zh-CN" dirty="0">
                <a:solidFill>
                  <a:prstClr val="black"/>
                </a:solidFill>
                <a:latin typeface="Arial" panose="020B0604020202020204"/>
                <a:ea typeface="微软雅黑" panose="020B0503020204020204" pitchFamily="34" charset="-122"/>
              </a:rPr>
              <a:t>Doug</a:t>
            </a:r>
            <a:r>
              <a:rPr lang="zh-CN" altLang="en-US" dirty="0">
                <a:solidFill>
                  <a:prstClr val="black"/>
                </a:solidFill>
                <a:latin typeface="Arial" panose="020B0604020202020204"/>
                <a:ea typeface="微软雅黑" panose="020B0503020204020204" pitchFamily="34" charset="-122"/>
              </a:rPr>
              <a:t>和其他工程师们在受雇于</a:t>
            </a:r>
            <a:r>
              <a:rPr lang="en-US" altLang="zh-CN" dirty="0">
                <a:solidFill>
                  <a:prstClr val="black"/>
                </a:solidFill>
                <a:latin typeface="Arial" panose="020B0604020202020204"/>
                <a:ea typeface="微软雅黑" panose="020B0503020204020204" pitchFamily="34" charset="-122"/>
              </a:rPr>
              <a:t>Yahoo</a:t>
            </a:r>
            <a:r>
              <a:rPr lang="zh-CN" altLang="en-US" dirty="0">
                <a:solidFill>
                  <a:prstClr val="black"/>
                </a:solidFill>
                <a:latin typeface="Arial" panose="020B0604020202020204"/>
                <a:ea typeface="微软雅黑" panose="020B0503020204020204" pitchFamily="34" charset="-122"/>
              </a:rPr>
              <a:t>期间，致力于</a:t>
            </a:r>
            <a:r>
              <a:rPr lang="en-US" altLang="zh-CN" dirty="0">
                <a:solidFill>
                  <a:prstClr val="black"/>
                </a:solidFill>
                <a:latin typeface="Arial" panose="020B0604020202020204"/>
                <a:ea typeface="微软雅黑" panose="020B0503020204020204" pitchFamily="34" charset="-122"/>
              </a:rPr>
              <a:t>Hadoop</a:t>
            </a:r>
            <a:r>
              <a:rPr lang="zh-CN" altLang="en-US" dirty="0">
                <a:solidFill>
                  <a:prstClr val="black"/>
                </a:solidFill>
                <a:latin typeface="Arial" panose="020B0604020202020204"/>
                <a:ea typeface="微软雅黑" panose="020B0503020204020204" pitchFamily="34" charset="-122"/>
              </a:rPr>
              <a:t>的工作</a:t>
            </a:r>
            <a:endParaRPr lang="zh-CN" altLang="en-US" dirty="0">
              <a:solidFill>
                <a:prstClr val="black"/>
              </a:solidFill>
              <a:latin typeface="Arial" panose="020B0604020202020204"/>
              <a:ea typeface="微软雅黑" panose="020B0503020204020204" pitchFamily="34" charset="-122"/>
            </a:endParaRPr>
          </a:p>
        </p:txBody>
      </p:sp>
      <p:sp>
        <p:nvSpPr>
          <p:cNvPr id="15" name="TextBox 10"/>
          <p:cNvSpPr txBox="1"/>
          <p:nvPr/>
        </p:nvSpPr>
        <p:spPr>
          <a:xfrm>
            <a:off x="4625975" y="6354050"/>
            <a:ext cx="2432051" cy="461665"/>
          </a:xfrm>
          <a:prstGeom prst="rect">
            <a:avLst/>
          </a:prstGeom>
          <a:solidFill>
            <a:srgbClr val="FFC000"/>
          </a:solidFill>
        </p:spPr>
        <p:txBody>
          <a:bodyPr wrap="square" rtlCol="0">
            <a:spAutoFit/>
          </a:bodyPr>
          <a:lstStyle/>
          <a:p>
            <a:pPr defTabSz="1219835"/>
            <a:r>
              <a:rPr lang="en-US" altLang="zh-CN" sz="2400" dirty="0">
                <a:solidFill>
                  <a:prstClr val="black"/>
                </a:solidFill>
                <a:latin typeface="Arial" panose="020B0604020202020204"/>
                <a:ea typeface="微软雅黑" panose="020B0503020204020204" pitchFamily="34" charset="-122"/>
              </a:rPr>
              <a:t>Hadoop</a:t>
            </a:r>
            <a:r>
              <a:rPr lang="zh-CN" altLang="en-US" sz="2400" dirty="0">
                <a:solidFill>
                  <a:prstClr val="black"/>
                </a:solidFill>
                <a:latin typeface="Arial" panose="020B0604020202020204"/>
                <a:ea typeface="微软雅黑" panose="020B0503020204020204" pitchFamily="34" charset="-122"/>
              </a:rPr>
              <a:t>诞生了</a:t>
            </a:r>
            <a:endParaRPr lang="zh-CN" altLang="en-US" sz="2400" dirty="0">
              <a:solidFill>
                <a:prstClr val="black"/>
              </a:solidFill>
              <a:latin typeface="Arial" panose="020B0604020202020204"/>
              <a:ea typeface="微软雅黑" panose="020B0503020204020204" pitchFamily="34" charset="-122"/>
            </a:endParaRPr>
          </a:p>
        </p:txBody>
      </p:sp>
      <p:cxnSp>
        <p:nvCxnSpPr>
          <p:cNvPr id="16" name="直接箭头连接符 15"/>
          <p:cNvCxnSpPr/>
          <p:nvPr/>
        </p:nvCxnSpPr>
        <p:spPr>
          <a:xfrm>
            <a:off x="2949575" y="5800559"/>
            <a:ext cx="2121807" cy="533400"/>
          </a:xfrm>
          <a:prstGeom prst="straightConnector1">
            <a:avLst/>
          </a:prstGeom>
          <a:noFill/>
          <a:ln w="28575" cap="flat" cmpd="sng" algn="ctr">
            <a:solidFill>
              <a:srgbClr val="00B0F0"/>
            </a:solidFill>
            <a:prstDash val="dash"/>
            <a:tailEnd type="arrow"/>
          </a:ln>
          <a:effectLst/>
        </p:spPr>
      </p:cxnSp>
      <p:cxnSp>
        <p:nvCxnSpPr>
          <p:cNvPr id="17" name="直接箭头连接符 16"/>
          <p:cNvCxnSpPr/>
          <p:nvPr/>
        </p:nvCxnSpPr>
        <p:spPr>
          <a:xfrm flipH="1">
            <a:off x="6149975" y="5800559"/>
            <a:ext cx="2706914" cy="533400"/>
          </a:xfrm>
          <a:prstGeom prst="straightConnector1">
            <a:avLst/>
          </a:prstGeom>
          <a:noFill/>
          <a:ln w="28575" cap="flat" cmpd="sng" algn="ctr">
            <a:solidFill>
              <a:srgbClr val="00B0F0"/>
            </a:solidFill>
            <a:prstDash val="dash"/>
            <a:tailEnd type="arrow"/>
          </a:ln>
          <a:effectLst/>
        </p:spPr>
      </p:cxn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985" y="3791611"/>
            <a:ext cx="1075590" cy="1053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Hadoop</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74919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Hadoop</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组成部分</a:t>
            </a:r>
            <a:endParaRPr lang="zh-CN" altLang="en-US" sz="2400" b="1" dirty="0">
              <a:latin typeface="黑体" panose="02010609060101010101" pitchFamily="2" charset="-122"/>
              <a:ea typeface="黑体" panose="02010609060101010101" pitchFamily="2" charset="-122"/>
            </a:endParaRPr>
          </a:p>
        </p:txBody>
      </p:sp>
      <p:sp>
        <p:nvSpPr>
          <p:cNvPr id="12" name="内容占位符 2"/>
          <p:cNvSpPr txBox="1"/>
          <p:nvPr/>
        </p:nvSpPr>
        <p:spPr>
          <a:xfrm>
            <a:off x="508866" y="4334199"/>
            <a:ext cx="5105400" cy="2168201"/>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just"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HDFS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是一个可以存储极大数据集的文件系统，它是通过向外扩展方式构建的主机集群。它有着独特的设计和性能特点，特别是，</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HDFS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以时延为代价对吞吐量进行了优化，并且通过副本代替物理冗余达到了高可靠性。</a:t>
            </a:r>
            <a:endPar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endPar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sp>
        <p:nvSpPr>
          <p:cNvPr id="13" name="内容占位符 3"/>
          <p:cNvSpPr txBox="1"/>
          <p:nvPr/>
        </p:nvSpPr>
        <p:spPr>
          <a:xfrm>
            <a:off x="508866" y="3717342"/>
            <a:ext cx="5105400" cy="464457"/>
          </a:xfrm>
          <a:prstGeom prst="rect">
            <a:avLst/>
          </a:prstGeom>
          <a:solidFill>
            <a:srgbClr val="92D050"/>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20000"/>
              </a:lnSpc>
              <a:spcBef>
                <a:spcPct val="20000"/>
              </a:spcBef>
              <a:spcAft>
                <a:spcPts val="0"/>
              </a:spcAft>
              <a:buClrTx/>
              <a:buSzPct val="80000"/>
              <a:buFont typeface="Wingdings" panose="05000000000000000000" pitchFamily="2" charset="2"/>
              <a:buNone/>
              <a:defRPr/>
            </a:pPr>
            <a:r>
              <a:rPr kumimoji="0" lang="en-US" altLang="zh-CN" sz="2000" b="0" i="0" u="none" strike="noStrike" kern="1200" cap="none" spc="0" normalizeH="0" baseline="0" noProof="0">
                <a:ln>
                  <a:noFill/>
                </a:ln>
                <a:solidFill>
                  <a:sysClr val="windowText" lastClr="000000">
                    <a:lumMod val="95000"/>
                    <a:lumOff val="5000"/>
                  </a:sysClr>
                </a:solidFill>
                <a:effectLst/>
                <a:uLnTx/>
                <a:uFillTx/>
                <a:latin typeface="Arial" panose="020B0604020202020204"/>
                <a:ea typeface="微软雅黑" panose="020B0503020204020204" pitchFamily="34" charset="-122"/>
                <a:cs typeface="+mn-cs"/>
              </a:rPr>
              <a:t>HDFS</a:t>
            </a:r>
            <a:endParaRPr kumimoji="0" lang="zh-CN" altLang="en-US" sz="2000" b="0" i="0" u="none" strike="noStrike" kern="1200" cap="none" spc="0" normalizeH="0" baseline="0" noProof="0" dirty="0">
              <a:ln>
                <a:noFill/>
              </a:ln>
              <a:solidFill>
                <a:sysClr val="windowText" lastClr="000000">
                  <a:lumMod val="95000"/>
                  <a:lumOff val="5000"/>
                </a:sysClr>
              </a:solidFill>
              <a:effectLst/>
              <a:uLnTx/>
              <a:uFillTx/>
              <a:latin typeface="Arial" panose="020B0604020202020204"/>
              <a:ea typeface="微软雅黑" panose="020B0503020204020204" pitchFamily="34" charset="-122"/>
              <a:cs typeface="+mn-cs"/>
            </a:endParaRPr>
          </a:p>
        </p:txBody>
      </p:sp>
      <p:sp>
        <p:nvSpPr>
          <p:cNvPr id="14" name="内容占位符 3"/>
          <p:cNvSpPr txBox="1"/>
          <p:nvPr/>
        </p:nvSpPr>
        <p:spPr>
          <a:xfrm>
            <a:off x="6414366" y="3717342"/>
            <a:ext cx="5105400" cy="464457"/>
          </a:xfrm>
          <a:prstGeom prst="rect">
            <a:avLst/>
          </a:prstGeom>
          <a:solidFill>
            <a:srgbClr val="92D050"/>
          </a:solidFill>
        </p:spPr>
        <p:txBody>
          <a:bodyPr vert="horz" lIns="121917" tIns="60958" rIns="121917" bIns="60958" rtlCol="0">
            <a:norm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r>
              <a:rPr lang="en-US" altLang="zh-CN" dirty="0">
                <a:solidFill>
                  <a:prstClr val="black">
                    <a:lumMod val="95000"/>
                    <a:lumOff val="5000"/>
                  </a:prstClr>
                </a:solidFill>
                <a:latin typeface="Arial" panose="020B0604020202020204"/>
                <a:ea typeface="微软雅黑" panose="020B0503020204020204" pitchFamily="34" charset="-122"/>
              </a:rPr>
              <a:t>MapReduce</a:t>
            </a:r>
            <a:endParaRPr lang="zh-CN" altLang="en-US" dirty="0">
              <a:solidFill>
                <a:prstClr val="black">
                  <a:lumMod val="95000"/>
                  <a:lumOff val="5000"/>
                </a:prstClr>
              </a:solidFill>
              <a:latin typeface="Arial" panose="020B0604020202020204"/>
              <a:ea typeface="微软雅黑" panose="020B0503020204020204" pitchFamily="34" charset="-122"/>
            </a:endParaRPr>
          </a:p>
        </p:txBody>
      </p:sp>
      <p:sp>
        <p:nvSpPr>
          <p:cNvPr id="15" name="内容占位符 2"/>
          <p:cNvSpPr txBox="1"/>
          <p:nvPr/>
        </p:nvSpPr>
        <p:spPr>
          <a:xfrm>
            <a:off x="356466" y="1964742"/>
            <a:ext cx="11588432" cy="1512320"/>
          </a:xfrm>
          <a:prstGeom prst="rect">
            <a:avLst/>
          </a:prstGeom>
        </p:spPr>
        <p:txBody>
          <a:bodyPr vert="horz" lIns="121917" tIns="60958" rIns="121917" bIns="60958" rtlCol="0">
            <a:no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457200">
              <a:buFont typeface="Wingdings" panose="05000000000000000000" pitchFamily="2" charset="2"/>
              <a:buNone/>
            </a:pPr>
            <a:r>
              <a:rPr lang="zh-CN" altLang="en-US" dirty="0">
                <a:solidFill>
                  <a:prstClr val="black">
                    <a:lumMod val="85000"/>
                    <a:lumOff val="15000"/>
                  </a:prstClr>
                </a:solidFill>
                <a:latin typeface="Arial" panose="020B0604020202020204"/>
                <a:ea typeface="微软雅黑" panose="020B0503020204020204" pitchFamily="34" charset="-122"/>
              </a:rPr>
              <a:t>作为一个顶级项目，</a:t>
            </a:r>
            <a:r>
              <a:rPr lang="en-US" altLang="zh-CN" dirty="0">
                <a:solidFill>
                  <a:prstClr val="black">
                    <a:lumMod val="85000"/>
                    <a:lumOff val="15000"/>
                  </a:prstClr>
                </a:solidFill>
                <a:latin typeface="Arial" panose="020B0604020202020204"/>
                <a:ea typeface="微软雅黑" panose="020B0503020204020204" pitchFamily="34" charset="-122"/>
              </a:rPr>
              <a:t>Hadoop</a:t>
            </a:r>
            <a:r>
              <a:rPr lang="zh-CN" altLang="en-US" dirty="0">
                <a:solidFill>
                  <a:prstClr val="black">
                    <a:lumMod val="85000"/>
                    <a:lumOff val="15000"/>
                  </a:prstClr>
                </a:solidFill>
                <a:latin typeface="Arial" panose="020B0604020202020204"/>
                <a:ea typeface="微软雅黑" panose="020B0503020204020204" pitchFamily="34" charset="-122"/>
              </a:rPr>
              <a:t>项目包含许多组件子项目，其中最主要的两个子项目分别为</a:t>
            </a:r>
            <a:r>
              <a:rPr lang="en-US" altLang="zh-CN" dirty="0">
                <a:solidFill>
                  <a:prstClr val="black">
                    <a:lumMod val="85000"/>
                    <a:lumOff val="15000"/>
                  </a:prstClr>
                </a:solidFill>
                <a:latin typeface="Arial" panose="020B0604020202020204"/>
                <a:ea typeface="微软雅黑" panose="020B0503020204020204" pitchFamily="34" charset="-122"/>
              </a:rPr>
              <a:t>Hadoop</a:t>
            </a:r>
            <a:r>
              <a:rPr lang="zh-CN" altLang="en-US" dirty="0">
                <a:solidFill>
                  <a:prstClr val="black">
                    <a:lumMod val="85000"/>
                    <a:lumOff val="15000"/>
                  </a:prstClr>
                </a:solidFill>
                <a:latin typeface="Arial" panose="020B0604020202020204"/>
                <a:ea typeface="微软雅黑" panose="020B0503020204020204" pitchFamily="34" charset="-122"/>
              </a:rPr>
              <a:t>分布式文件系统（</a:t>
            </a:r>
            <a:r>
              <a:rPr lang="en-US" altLang="zh-CN" dirty="0">
                <a:solidFill>
                  <a:prstClr val="black">
                    <a:lumMod val="85000"/>
                    <a:lumOff val="15000"/>
                  </a:prstClr>
                </a:solidFill>
                <a:latin typeface="Arial" panose="020B0604020202020204"/>
                <a:ea typeface="微软雅黑" panose="020B0503020204020204" pitchFamily="34" charset="-122"/>
              </a:rPr>
              <a:t>HDFS</a:t>
            </a:r>
            <a:r>
              <a:rPr lang="zh-CN" altLang="en-US" dirty="0">
                <a:solidFill>
                  <a:prstClr val="black">
                    <a:lumMod val="85000"/>
                    <a:lumOff val="15000"/>
                  </a:prstClr>
                </a:solidFill>
                <a:latin typeface="Arial" panose="020B0604020202020204"/>
                <a:ea typeface="微软雅黑" panose="020B0503020204020204" pitchFamily="34" charset="-122"/>
              </a:rPr>
              <a:t>）和分布式并行计算框架</a:t>
            </a:r>
            <a:r>
              <a:rPr lang="en-US" altLang="zh-CN" dirty="0">
                <a:solidFill>
                  <a:prstClr val="black">
                    <a:lumMod val="85000"/>
                    <a:lumOff val="15000"/>
                  </a:prstClr>
                </a:solidFill>
                <a:latin typeface="Arial" panose="020B0604020202020204"/>
                <a:ea typeface="微软雅黑" panose="020B0503020204020204" pitchFamily="34" charset="-122"/>
              </a:rPr>
              <a:t>MapReduce</a:t>
            </a:r>
            <a:r>
              <a:rPr lang="zh-CN" altLang="en-US" dirty="0">
                <a:solidFill>
                  <a:prstClr val="black">
                    <a:lumMod val="85000"/>
                    <a:lumOff val="15000"/>
                  </a:prstClr>
                </a:solidFill>
                <a:latin typeface="Arial" panose="020B0604020202020204"/>
                <a:ea typeface="微软雅黑" panose="020B0503020204020204" pitchFamily="34" charset="-122"/>
              </a:rPr>
              <a:t>。这两个子项目是对</a:t>
            </a:r>
            <a:r>
              <a:rPr lang="en-US" altLang="zh-CN" dirty="0">
                <a:solidFill>
                  <a:prstClr val="black">
                    <a:lumMod val="85000"/>
                    <a:lumOff val="15000"/>
                  </a:prstClr>
                </a:solidFill>
                <a:latin typeface="Arial" panose="020B0604020202020204"/>
                <a:ea typeface="微软雅黑" panose="020B0503020204020204" pitchFamily="34" charset="-122"/>
              </a:rPr>
              <a:t>Google</a:t>
            </a:r>
            <a:r>
              <a:rPr lang="zh-CN" altLang="en-US" dirty="0">
                <a:solidFill>
                  <a:prstClr val="black">
                    <a:lumMod val="85000"/>
                    <a:lumOff val="15000"/>
                  </a:prstClr>
                </a:solidFill>
                <a:latin typeface="Arial" panose="020B0604020202020204"/>
                <a:ea typeface="微软雅黑" panose="020B0503020204020204" pitchFamily="34" charset="-122"/>
              </a:rPr>
              <a:t>特有的</a:t>
            </a:r>
            <a:r>
              <a:rPr lang="en-US" altLang="zh-CN" dirty="0">
                <a:solidFill>
                  <a:prstClr val="black">
                    <a:lumMod val="85000"/>
                    <a:lumOff val="15000"/>
                  </a:prstClr>
                </a:solidFill>
                <a:latin typeface="Arial" panose="020B0604020202020204"/>
                <a:ea typeface="微软雅黑" panose="020B0503020204020204" pitchFamily="34" charset="-122"/>
              </a:rPr>
              <a:t>GFS</a:t>
            </a:r>
            <a:r>
              <a:rPr lang="zh-CN" altLang="en-US" dirty="0">
                <a:solidFill>
                  <a:prstClr val="black">
                    <a:lumMod val="85000"/>
                    <a:lumOff val="15000"/>
                  </a:prstClr>
                </a:solidFill>
                <a:latin typeface="Arial" panose="020B0604020202020204"/>
                <a:ea typeface="微软雅黑" panose="020B0503020204020204" pitchFamily="34" charset="-122"/>
              </a:rPr>
              <a:t>和</a:t>
            </a:r>
            <a:r>
              <a:rPr lang="en-US" altLang="zh-CN" dirty="0">
                <a:solidFill>
                  <a:prstClr val="black">
                    <a:lumMod val="85000"/>
                    <a:lumOff val="15000"/>
                  </a:prstClr>
                </a:solidFill>
                <a:latin typeface="Arial" panose="020B0604020202020204"/>
                <a:ea typeface="微软雅黑" panose="020B0503020204020204" pitchFamily="34" charset="-122"/>
              </a:rPr>
              <a:t>MapReduce</a:t>
            </a:r>
            <a:r>
              <a:rPr lang="zh-CN" altLang="en-US" dirty="0">
                <a:solidFill>
                  <a:prstClr val="black">
                    <a:lumMod val="85000"/>
                    <a:lumOff val="15000"/>
                  </a:prstClr>
                </a:solidFill>
                <a:latin typeface="Arial" panose="020B0604020202020204"/>
                <a:ea typeface="微软雅黑" panose="020B0503020204020204" pitchFamily="34" charset="-122"/>
              </a:rPr>
              <a:t>的直接实现，它们是一对相互独立而又互补的技术。</a:t>
            </a:r>
            <a:endParaRPr lang="zh-CN" altLang="en-US" dirty="0">
              <a:solidFill>
                <a:prstClr val="black">
                  <a:lumMod val="85000"/>
                  <a:lumOff val="15000"/>
                </a:prstClr>
              </a:solidFill>
              <a:latin typeface="Arial" panose="020B0604020202020204"/>
              <a:ea typeface="微软雅黑" panose="020B0503020204020204" pitchFamily="34" charset="-122"/>
            </a:endParaRPr>
          </a:p>
        </p:txBody>
      </p:sp>
      <p:sp>
        <p:nvSpPr>
          <p:cNvPr id="2" name="矩形 1"/>
          <p:cNvSpPr/>
          <p:nvPr/>
        </p:nvSpPr>
        <p:spPr>
          <a:xfrm>
            <a:off x="6414366" y="4334199"/>
            <a:ext cx="5105400" cy="2252924"/>
          </a:xfrm>
          <a:prstGeom prst="rect">
            <a:avLst/>
          </a:prstGeom>
        </p:spPr>
        <p:txBody>
          <a:bodyPr wrap="square">
            <a:spAutoFit/>
          </a:bodyPr>
          <a:lstStyle/>
          <a:p>
            <a:pPr algn="just" defTabSz="1219835">
              <a:lnSpc>
                <a:spcPct val="130000"/>
              </a:lnSpc>
              <a:spcBef>
                <a:spcPct val="20000"/>
              </a:spcBef>
              <a:buSzPct val="80000"/>
            </a:pPr>
            <a:r>
              <a:rPr lang="en-US" altLang="zh-CN" dirty="0">
                <a:latin typeface="Arial" panose="020B0604020202020204"/>
                <a:ea typeface="微软雅黑" panose="020B0503020204020204" pitchFamily="34" charset="-122"/>
              </a:rPr>
              <a:t>MapReduce</a:t>
            </a:r>
            <a:r>
              <a:rPr lang="zh-CN" altLang="en-US" dirty="0">
                <a:latin typeface="Arial" panose="020B0604020202020204"/>
                <a:ea typeface="微软雅黑" panose="020B0503020204020204" pitchFamily="34" charset="-122"/>
              </a:rPr>
              <a:t>是一个数据处理模式，它规范了数据在两个处理阶段（</a:t>
            </a:r>
            <a:r>
              <a:rPr lang="en-US" altLang="zh-CN" dirty="0">
                <a:latin typeface="Arial" panose="020B0604020202020204"/>
                <a:ea typeface="微软雅黑" panose="020B0503020204020204" pitchFamily="34" charset="-122"/>
              </a:rPr>
              <a:t>Map</a:t>
            </a:r>
            <a:r>
              <a:rPr lang="zh-CN" altLang="en-US" dirty="0">
                <a:latin typeface="Arial" panose="020B0604020202020204"/>
                <a:ea typeface="微软雅黑" panose="020B0503020204020204" pitchFamily="34" charset="-122"/>
              </a:rPr>
              <a:t>和</a:t>
            </a:r>
            <a:r>
              <a:rPr lang="en-US" altLang="zh-CN" dirty="0">
                <a:latin typeface="Arial" panose="020B0604020202020204"/>
                <a:ea typeface="微软雅黑" panose="020B0503020204020204" pitchFamily="34" charset="-122"/>
              </a:rPr>
              <a:t>Reduce</a:t>
            </a:r>
            <a:r>
              <a:rPr lang="zh-CN" altLang="en-US" dirty="0">
                <a:latin typeface="Arial" panose="020B0604020202020204"/>
                <a:ea typeface="微软雅黑" panose="020B0503020204020204" pitchFamily="34" charset="-122"/>
              </a:rPr>
              <a:t>）的输入和输出，并将其应用于任意规模的大数据集。</a:t>
            </a:r>
            <a:r>
              <a:rPr lang="en-US" altLang="zh-CN" dirty="0">
                <a:latin typeface="Arial" panose="020B0604020202020204"/>
                <a:ea typeface="微软雅黑" panose="020B0503020204020204" pitchFamily="34" charset="-122"/>
              </a:rPr>
              <a:t>MapReduce</a:t>
            </a:r>
            <a:r>
              <a:rPr lang="zh-CN" altLang="en-US" dirty="0">
                <a:latin typeface="Arial" panose="020B0604020202020204"/>
                <a:ea typeface="微软雅黑" panose="020B0503020204020204" pitchFamily="34" charset="-122"/>
              </a:rPr>
              <a:t>与</a:t>
            </a:r>
            <a:r>
              <a:rPr lang="en-US" altLang="zh-CN" dirty="0">
                <a:latin typeface="Arial" panose="020B0604020202020204"/>
                <a:ea typeface="微软雅黑" panose="020B0503020204020204" pitchFamily="34" charset="-122"/>
              </a:rPr>
              <a:t>HDFS</a:t>
            </a:r>
            <a:r>
              <a:rPr lang="zh-CN" altLang="en-US" dirty="0">
                <a:latin typeface="Arial" panose="020B0604020202020204"/>
                <a:ea typeface="微软雅黑" panose="020B0503020204020204" pitchFamily="34" charset="-122"/>
              </a:rPr>
              <a:t>紧密结合，确保在任何情况下，</a:t>
            </a:r>
            <a:r>
              <a:rPr lang="en-US" altLang="zh-CN" dirty="0">
                <a:latin typeface="Arial" panose="020B0604020202020204"/>
                <a:ea typeface="微软雅黑" panose="020B0503020204020204" pitchFamily="34" charset="-122"/>
              </a:rPr>
              <a:t>MapReduce</a:t>
            </a:r>
            <a:r>
              <a:rPr lang="zh-CN" altLang="en-US" dirty="0">
                <a:latin typeface="Arial" panose="020B0604020202020204"/>
                <a:ea typeface="微软雅黑" panose="020B0503020204020204" pitchFamily="34" charset="-122"/>
              </a:rPr>
              <a:t>任务都能直接在存储所需数据的</a:t>
            </a:r>
            <a:r>
              <a:rPr lang="en-US" altLang="zh-CN" dirty="0">
                <a:latin typeface="Arial" panose="020B0604020202020204"/>
                <a:ea typeface="微软雅黑" panose="020B0503020204020204" pitchFamily="34" charset="-122"/>
              </a:rPr>
              <a:t>HDFS</a:t>
            </a:r>
            <a:r>
              <a:rPr lang="zh-CN" altLang="en-US" dirty="0">
                <a:latin typeface="Arial" panose="020B0604020202020204"/>
                <a:ea typeface="微软雅黑" panose="020B0503020204020204" pitchFamily="34" charset="-122"/>
              </a:rPr>
              <a:t>节点上运行。</a:t>
            </a:r>
            <a:endParaRPr lang="zh-CN" altLang="en-US" dirty="0">
              <a:latin typeface="Arial" panose="020B0604020202020204"/>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Hadoop</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74919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Hadoop</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35165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HDFS</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2" name="文本框 25"/>
          <p:cNvSpPr txBox="1"/>
          <p:nvPr/>
        </p:nvSpPr>
        <p:spPr>
          <a:xfrm>
            <a:off x="491795" y="2172557"/>
            <a:ext cx="10744199" cy="2423740"/>
          </a:xfrm>
          <a:prstGeom prst="rect">
            <a:avLst/>
          </a:prstGeom>
          <a:noFill/>
        </p:spPr>
        <p:txBody>
          <a:bodyPr wrap="square" rtlCol="0">
            <a:spAutoFit/>
          </a:bodyPr>
          <a:lstStyle/>
          <a:p>
            <a:pPr marL="285750" indent="-285750" defTabSz="1219835">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HDFS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Hadoop Distributed File System</a:t>
            </a:r>
            <a:r>
              <a:rPr lang="zh-CN" altLang="en-US" sz="1600" dirty="0">
                <a:latin typeface="微软雅黑" panose="020B0503020204020204" pitchFamily="34" charset="-122"/>
                <a:ea typeface="微软雅黑" panose="020B0503020204020204" pitchFamily="34" charset="-122"/>
              </a:rPr>
              <a:t>）是一个分布式文件系统，</a:t>
            </a:r>
            <a:r>
              <a:rPr lang="en-US" altLang="zh-CN" sz="1600" dirty="0">
                <a:latin typeface="微软雅黑" panose="020B0503020204020204" pitchFamily="34" charset="-122"/>
                <a:ea typeface="微软雅黑" panose="020B0503020204020204" pitchFamily="34" charset="-122"/>
              </a:rPr>
              <a:t>HDFS</a:t>
            </a:r>
            <a:r>
              <a:rPr lang="zh-CN" altLang="en-US" sz="1600" dirty="0">
                <a:latin typeface="微软雅黑" panose="020B0503020204020204" pitchFamily="34" charset="-122"/>
                <a:ea typeface="微软雅黑" panose="020B0503020204020204" pitchFamily="34" charset="-122"/>
              </a:rPr>
              <a:t>提出了“移动计算能力比移动数据更廉价”的设计理念。</a:t>
            </a:r>
            <a:endParaRPr lang="zh-CN" altLang="en-US" sz="1600" dirty="0">
              <a:latin typeface="微软雅黑" panose="020B0503020204020204" pitchFamily="34" charset="-122"/>
              <a:ea typeface="微软雅黑" panose="020B0503020204020204" pitchFamily="34" charset="-122"/>
            </a:endParaRPr>
          </a:p>
          <a:p>
            <a:pPr marL="285750" indent="-285750" defTabSz="1219835">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HDFS</a:t>
            </a:r>
            <a:r>
              <a:rPr lang="zh-CN" altLang="en-US" sz="1600" dirty="0">
                <a:latin typeface="微软雅黑" panose="020B0503020204020204" pitchFamily="34" charset="-122"/>
                <a:ea typeface="微软雅黑" panose="020B0503020204020204" pitchFamily="34" charset="-122"/>
              </a:rPr>
              <a:t>是一种主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从模式的系统结构，主服务器，即图中的命名节点（</a:t>
            </a:r>
            <a:r>
              <a:rPr lang="en-US" altLang="zh-CN" sz="1600" dirty="0" err="1">
                <a:latin typeface="微软雅黑" panose="020B0503020204020204" pitchFamily="34" charset="-122"/>
                <a:ea typeface="微软雅黑" panose="020B0503020204020204" pitchFamily="34" charset="-122"/>
              </a:rPr>
              <a:t>NameNode</a:t>
            </a:r>
            <a:r>
              <a:rPr lang="zh-CN" altLang="en-US" sz="1600" dirty="0">
                <a:latin typeface="微软雅黑" panose="020B0503020204020204" pitchFamily="34" charset="-122"/>
                <a:ea typeface="微软雅黑" panose="020B0503020204020204" pitchFamily="34" charset="-122"/>
              </a:rPr>
              <a:t>），管理文件系统命名空间和客户端访问，具体文件系统命名空间操作包括“打开”“关闭”“重命名”等，并负责数据块到数据节点之间的映射。</a:t>
            </a:r>
            <a:endParaRPr lang="zh-CN" altLang="en-US" sz="1600" dirty="0">
              <a:latin typeface="微软雅黑" panose="020B0503020204020204" pitchFamily="34" charset="-122"/>
              <a:ea typeface="微软雅黑" panose="020B0503020204020204" pitchFamily="34" charset="-122"/>
            </a:endParaRPr>
          </a:p>
          <a:p>
            <a:pPr marL="285750" indent="-285750" defTabSz="1219835">
              <a:lnSpc>
                <a:spcPct val="150000"/>
              </a:lnSpc>
              <a:buFont typeface="Arial" panose="020B0604020202020204" pitchFamily="34" charset="0"/>
              <a:buChar char="•"/>
            </a:pPr>
            <a:endParaRPr lang="zh-CN" altLang="en-US" sz="1700" dirty="0">
              <a:latin typeface="微软雅黑" panose="020B0503020204020204" pitchFamily="34" charset="-122"/>
              <a:ea typeface="微软雅黑" panose="020B0503020204020204" pitchFamily="34" charset="-122"/>
            </a:endParaRPr>
          </a:p>
          <a:p>
            <a:pPr indent="457200" defTabSz="1219835">
              <a:lnSpc>
                <a:spcPct val="150000"/>
              </a:lnSpc>
            </a:pPr>
            <a:endParaRPr lang="zh-CN" altLang="en-US" sz="2000" dirty="0">
              <a:solidFill>
                <a:srgbClr val="4C6062"/>
              </a:solidFill>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6394174" y="3951028"/>
          <a:ext cx="4924425" cy="2517775"/>
        </p:xfrm>
        <a:graphic>
          <a:graphicData uri="http://schemas.openxmlformats.org/presentationml/2006/ole">
            <mc:AlternateContent xmlns:mc="http://schemas.openxmlformats.org/markup-compatibility/2006">
              <mc:Choice xmlns:v="urn:schemas-microsoft-com:vml" Requires="v">
                <p:oleObj spid="_x0000_s3099" name="" r:id="rId2" imgW="9321800" imgH="5080000" progId="Visio.Drawing.11">
                  <p:embed/>
                </p:oleObj>
              </mc:Choice>
              <mc:Fallback>
                <p:oleObj name="" r:id="rId2" imgW="9321800" imgH="5080000" progId="Visio.Drawing.11">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t="2995" b="3058"/>
                      <a:stretch>
                        <a:fillRect/>
                      </a:stretch>
                    </p:blipFill>
                    <p:spPr bwMode="auto">
                      <a:xfrm>
                        <a:off x="6394174" y="3951028"/>
                        <a:ext cx="4924425" cy="2517775"/>
                      </a:xfrm>
                      <a:prstGeom prst="rect">
                        <a:avLst/>
                      </a:prstGeom>
                      <a:noFill/>
                      <a:ln>
                        <a:noFill/>
                      </a:ln>
                    </p:spPr>
                  </p:pic>
                </p:oleObj>
              </mc:Fallback>
            </mc:AlternateContent>
          </a:graphicData>
        </a:graphic>
      </p:graphicFrame>
      <p:sp>
        <p:nvSpPr>
          <p:cNvPr id="14" name="文本框 25"/>
          <p:cNvSpPr txBox="1"/>
          <p:nvPr/>
        </p:nvSpPr>
        <p:spPr>
          <a:xfrm>
            <a:off x="491795" y="3874828"/>
            <a:ext cx="5673779" cy="3046988"/>
          </a:xfrm>
          <a:prstGeom prst="rect">
            <a:avLst/>
          </a:prstGeom>
          <a:noFill/>
        </p:spPr>
        <p:txBody>
          <a:bodyPr wrap="square" rtlCol="0">
            <a:spAutoFit/>
          </a:bodyPr>
          <a:lstStyle/>
          <a:p>
            <a:pPr marL="285750" indent="-285750" defTabSz="1219835">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HDFS</a:t>
            </a:r>
            <a:r>
              <a:rPr lang="zh-CN" altLang="en-US" sz="1600" dirty="0">
                <a:latin typeface="微软雅黑" panose="020B0503020204020204" pitchFamily="34" charset="-122"/>
                <a:ea typeface="微软雅黑" panose="020B0503020204020204" pitchFamily="34" charset="-122"/>
              </a:rPr>
              <a:t>同时给应用程序提供接口以保证处理过程尽量靠近数据的位置，减少中间数据传输的开销。</a:t>
            </a:r>
            <a:endParaRPr lang="en-US" altLang="zh-CN" sz="1600" dirty="0">
              <a:latin typeface="微软雅黑" panose="020B0503020204020204" pitchFamily="34" charset="-122"/>
              <a:ea typeface="微软雅黑" panose="020B0503020204020204" pitchFamily="34" charset="-122"/>
            </a:endParaRPr>
          </a:p>
          <a:p>
            <a:pPr marL="285750" indent="-285750" defTabSz="1219835">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HDFS</a:t>
            </a:r>
            <a:r>
              <a:rPr lang="zh-CN" altLang="en-US" sz="1600" dirty="0">
                <a:latin typeface="微软雅黑" panose="020B0503020204020204" pitchFamily="34" charset="-122"/>
                <a:ea typeface="微软雅黑" panose="020B0503020204020204" pitchFamily="34" charset="-122"/>
              </a:rPr>
              <a:t>的命名空间存放在命名节点上，为了保证访问效率，命名节点在内存中保存整个文件系统的命名空间和文件的块映射图。 </a:t>
            </a:r>
            <a:endParaRPr lang="zh-CN" altLang="en-US" sz="1600" dirty="0">
              <a:latin typeface="微软雅黑" panose="020B0503020204020204" pitchFamily="34" charset="-122"/>
              <a:ea typeface="微软雅黑" panose="020B0503020204020204" pitchFamily="34" charset="-122"/>
            </a:endParaRPr>
          </a:p>
          <a:p>
            <a:pPr marL="285750" indent="-285750" defTabSz="1219835">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HDFS</a:t>
            </a:r>
            <a:r>
              <a:rPr lang="zh-CN" altLang="en-US" sz="1600" dirty="0">
                <a:latin typeface="微软雅黑" panose="020B0503020204020204" pitchFamily="34" charset="-122"/>
                <a:ea typeface="微软雅黑" panose="020B0503020204020204" pitchFamily="34" charset="-122"/>
              </a:rPr>
              <a:t>提出了数据均衡方案，如果某个数据节点上的空闲空间低于特定的临界点，那么就会启动一个计划自动地将数据从一个数据节点迁移到空闲的数据节点上。</a:t>
            </a:r>
            <a:endParaRPr lang="zh-CN" altLang="en-US" sz="1600" dirty="0">
              <a:latin typeface="微软雅黑" panose="020B0503020204020204" pitchFamily="34" charset="-122"/>
              <a:ea typeface="微软雅黑" panose="020B0503020204020204" pitchFamily="34" charset="-122"/>
            </a:endParaRPr>
          </a:p>
        </p:txBody>
      </p:sp>
      <p:sp>
        <p:nvSpPr>
          <p:cNvPr id="15" name="Text Box 15"/>
          <p:cNvSpPr txBox="1">
            <a:spLocks noChangeArrowheads="1"/>
          </p:cNvSpPr>
          <p:nvPr/>
        </p:nvSpPr>
        <p:spPr bwMode="auto">
          <a:xfrm>
            <a:off x="8303330" y="6541828"/>
            <a:ext cx="3348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1800" dirty="0">
                <a:latin typeface="微软雅黑" panose="020B0503020204020204" pitchFamily="34" charset="-122"/>
                <a:ea typeface="微软雅黑" panose="020B0503020204020204" pitchFamily="34" charset="-122"/>
              </a:rPr>
              <a:t>HDFS</a:t>
            </a:r>
            <a:r>
              <a:rPr lang="zh-CN" altLang="en-US" sz="1800" dirty="0">
                <a:latin typeface="微软雅黑" panose="020B0503020204020204" pitchFamily="34" charset="-122"/>
                <a:ea typeface="微软雅黑" panose="020B0503020204020204" pitchFamily="34" charset="-122"/>
              </a:rPr>
              <a:t>架构</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提纲</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grpSp>
        <p:nvGrpSpPr>
          <p:cNvPr id="9" name="组合 5"/>
          <p:cNvGrpSpPr/>
          <p:nvPr/>
        </p:nvGrpSpPr>
        <p:grpSpPr bwMode="auto">
          <a:xfrm rot="-5400000">
            <a:off x="286754" y="3638395"/>
            <a:ext cx="5072099" cy="214340"/>
            <a:chOff x="0" y="3259139"/>
            <a:chExt cx="9144001" cy="195287"/>
          </a:xfrm>
        </p:grpSpPr>
        <p:sp>
          <p:nvSpPr>
            <p:cNvPr id="10"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1" name="Rectangle 4"/>
            <p:cNvSpPr>
              <a:spLocks noChangeArrowheads="1"/>
            </p:cNvSpPr>
            <p:nvPr/>
          </p:nvSpPr>
          <p:spPr bwMode="gray">
            <a:xfrm>
              <a:off x="0" y="3312046"/>
              <a:ext cx="9144000" cy="142380"/>
            </a:xfrm>
            <a:prstGeom prst="rect">
              <a:avLst/>
            </a:prstGeom>
            <a:gradFill rotWithShape="1">
              <a:gsLst>
                <a:gs pos="0">
                  <a:srgbClr val="CFCFCF"/>
                </a:gs>
                <a:gs pos="100000">
                  <a:srgbClr val="5F5F5F"/>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nvGrpSpPr>
          <p:cNvPr id="12" name="组合 11"/>
          <p:cNvGrpSpPr/>
          <p:nvPr/>
        </p:nvGrpSpPr>
        <p:grpSpPr>
          <a:xfrm>
            <a:off x="2391229" y="1264810"/>
            <a:ext cx="6120000" cy="1188000"/>
            <a:chOff x="1066800" y="1117694"/>
            <a:chExt cx="6324600" cy="1159177"/>
          </a:xfrm>
        </p:grpSpPr>
        <p:grpSp>
          <p:nvGrpSpPr>
            <p:cNvPr id="13" name="组合 62"/>
            <p:cNvGrpSpPr/>
            <p:nvPr/>
          </p:nvGrpSpPr>
          <p:grpSpPr bwMode="auto">
            <a:xfrm>
              <a:off x="1447800" y="1138098"/>
              <a:ext cx="5943600" cy="1138773"/>
              <a:chOff x="1752601" y="2209799"/>
              <a:chExt cx="6934200" cy="1138037"/>
            </a:xfrm>
          </p:grpSpPr>
          <p:sp>
            <p:nvSpPr>
              <p:cNvPr id="26"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7" name="Text Box 9"/>
              <p:cNvSpPr txBox="1">
                <a:spLocks noChangeArrowheads="1"/>
              </p:cNvSpPr>
              <p:nvPr/>
            </p:nvSpPr>
            <p:spPr bwMode="gray">
              <a:xfrm>
                <a:off x="2397105" y="2209799"/>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概述</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14" name="Group 65"/>
            <p:cNvGrpSpPr/>
            <p:nvPr/>
          </p:nvGrpSpPr>
          <p:grpSpPr bwMode="auto">
            <a:xfrm>
              <a:off x="1066800" y="1117694"/>
              <a:ext cx="854075" cy="922338"/>
              <a:chOff x="2789" y="1625"/>
              <a:chExt cx="847" cy="915"/>
            </a:xfrm>
          </p:grpSpPr>
          <p:sp>
            <p:nvSpPr>
              <p:cNvPr id="1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7"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8"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9"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0"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21" name="Group 71"/>
              <p:cNvGrpSpPr/>
              <p:nvPr/>
            </p:nvGrpSpPr>
            <p:grpSpPr bwMode="auto">
              <a:xfrm>
                <a:off x="2899" y="1735"/>
                <a:ext cx="687" cy="688"/>
                <a:chOff x="4166" y="1706"/>
                <a:chExt cx="1252" cy="1252"/>
              </a:xfrm>
            </p:grpSpPr>
            <p:sp>
              <p:nvSpPr>
                <p:cNvPr id="22"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3"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4"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5"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15" name="矩形 14"/>
            <p:cNvSpPr/>
            <p:nvPr/>
          </p:nvSpPr>
          <p:spPr>
            <a:xfrm>
              <a:off x="1214438" y="1305019"/>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一</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28" name="组合 27"/>
          <p:cNvGrpSpPr/>
          <p:nvPr/>
        </p:nvGrpSpPr>
        <p:grpSpPr>
          <a:xfrm>
            <a:off x="2391229" y="3402556"/>
            <a:ext cx="6120000" cy="929219"/>
            <a:chOff x="1066800" y="3187702"/>
            <a:chExt cx="6324600" cy="922338"/>
          </a:xfrm>
        </p:grpSpPr>
        <p:grpSp>
          <p:nvGrpSpPr>
            <p:cNvPr id="29" name="组合 63"/>
            <p:cNvGrpSpPr/>
            <p:nvPr/>
          </p:nvGrpSpPr>
          <p:grpSpPr bwMode="auto">
            <a:xfrm>
              <a:off x="1447800" y="3335333"/>
              <a:ext cx="5943600" cy="614372"/>
              <a:chOff x="1752601" y="2205030"/>
              <a:chExt cx="6934200" cy="613974"/>
            </a:xfrm>
          </p:grpSpPr>
          <p:sp>
            <p:nvSpPr>
              <p:cNvPr id="42"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3"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Cloud Foundry</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30" name="Group 65"/>
            <p:cNvGrpSpPr/>
            <p:nvPr/>
          </p:nvGrpSpPr>
          <p:grpSpPr bwMode="auto">
            <a:xfrm>
              <a:off x="1066800" y="3187702"/>
              <a:ext cx="854075" cy="922338"/>
              <a:chOff x="2789" y="1625"/>
              <a:chExt cx="847" cy="915"/>
            </a:xfrm>
          </p:grpSpPr>
          <p:sp>
            <p:nvSpPr>
              <p:cNvPr id="3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6"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37" name="Group 71"/>
              <p:cNvGrpSpPr/>
              <p:nvPr/>
            </p:nvGrpSpPr>
            <p:grpSpPr bwMode="auto">
              <a:xfrm>
                <a:off x="2899" y="1735"/>
                <a:ext cx="687" cy="688"/>
                <a:chOff x="4166" y="1706"/>
                <a:chExt cx="1252" cy="1252"/>
              </a:xfrm>
            </p:grpSpPr>
            <p:sp>
              <p:nvSpPr>
                <p:cNvPr id="3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31" name="矩形 30"/>
            <p:cNvSpPr/>
            <p:nvPr/>
          </p:nvSpPr>
          <p:spPr>
            <a:xfrm>
              <a:off x="1214438" y="3321052"/>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三</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4" name="组合 43"/>
          <p:cNvGrpSpPr/>
          <p:nvPr/>
        </p:nvGrpSpPr>
        <p:grpSpPr>
          <a:xfrm>
            <a:off x="2391229" y="4535043"/>
            <a:ext cx="6120000" cy="932666"/>
            <a:chOff x="1066800" y="4340235"/>
            <a:chExt cx="6234090" cy="922338"/>
          </a:xfrm>
        </p:grpSpPr>
        <p:grpSp>
          <p:nvGrpSpPr>
            <p:cNvPr id="45" name="组合 66"/>
            <p:cNvGrpSpPr/>
            <p:nvPr/>
          </p:nvGrpSpPr>
          <p:grpSpPr bwMode="auto">
            <a:xfrm>
              <a:off x="1357290" y="4483113"/>
              <a:ext cx="5943600" cy="609601"/>
              <a:chOff x="1752601" y="2209798"/>
              <a:chExt cx="6934200" cy="609206"/>
            </a:xfrm>
          </p:grpSpPr>
          <p:sp>
            <p:nvSpPr>
              <p:cNvPr id="58"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9" name="Text Box 9"/>
              <p:cNvSpPr txBox="1">
                <a:spLocks noChangeArrowheads="1"/>
              </p:cNvSpPr>
              <p:nvPr/>
            </p:nvSpPr>
            <p:spPr bwMode="gray">
              <a:xfrm>
                <a:off x="2513808" y="2209798"/>
                <a:ext cx="5700713" cy="577925"/>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Hadoop</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6" name="Group 65"/>
            <p:cNvGrpSpPr/>
            <p:nvPr/>
          </p:nvGrpSpPr>
          <p:grpSpPr bwMode="auto">
            <a:xfrm>
              <a:off x="1066800" y="4340235"/>
              <a:ext cx="854075" cy="922338"/>
              <a:chOff x="2789" y="1625"/>
              <a:chExt cx="847" cy="915"/>
            </a:xfrm>
          </p:grpSpPr>
          <p:sp>
            <p:nvSpPr>
              <p:cNvPr id="48"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9"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0"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1"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2"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53" name="Group 71"/>
              <p:cNvGrpSpPr/>
              <p:nvPr/>
            </p:nvGrpSpPr>
            <p:grpSpPr bwMode="auto">
              <a:xfrm>
                <a:off x="2899" y="1735"/>
                <a:ext cx="687" cy="688"/>
                <a:chOff x="4166" y="1706"/>
                <a:chExt cx="1252" cy="1252"/>
              </a:xfrm>
            </p:grpSpPr>
            <p:sp>
              <p:nvSpPr>
                <p:cNvPr id="54"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5"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6"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7"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47" name="矩形 46"/>
            <p:cNvSpPr/>
            <p:nvPr/>
          </p:nvSpPr>
          <p:spPr>
            <a:xfrm>
              <a:off x="1189038" y="4464057"/>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四</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0" name="组合 59"/>
          <p:cNvGrpSpPr/>
          <p:nvPr/>
        </p:nvGrpSpPr>
        <p:grpSpPr>
          <a:xfrm>
            <a:off x="2391229" y="2270070"/>
            <a:ext cx="6120000" cy="929219"/>
            <a:chOff x="1033482" y="2049448"/>
            <a:chExt cx="6324600" cy="922338"/>
          </a:xfrm>
        </p:grpSpPr>
        <p:grpSp>
          <p:nvGrpSpPr>
            <p:cNvPr id="61" name="组合 63"/>
            <p:cNvGrpSpPr/>
            <p:nvPr/>
          </p:nvGrpSpPr>
          <p:grpSpPr bwMode="auto">
            <a:xfrm>
              <a:off x="1414482" y="2197079"/>
              <a:ext cx="5943600" cy="614372"/>
              <a:chOff x="1752601" y="2205030"/>
              <a:chExt cx="6934200" cy="613974"/>
            </a:xfrm>
          </p:grpSpPr>
          <p:sp>
            <p:nvSpPr>
              <p:cNvPr id="7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5"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zh-CN" altLang="en-US" sz="3200" b="1" dirty="0">
                    <a:solidFill>
                      <a:srgbClr val="000000"/>
                    </a:solidFill>
                    <a:latin typeface="黑体" panose="02010609060101010101" pitchFamily="2" charset="-122"/>
                    <a:ea typeface="黑体" panose="02010609060101010101" pitchFamily="2" charset="-122"/>
                  </a:rPr>
                  <a:t>核心系统</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2" name="Group 65"/>
            <p:cNvGrpSpPr/>
            <p:nvPr/>
          </p:nvGrpSpPr>
          <p:grpSpPr bwMode="auto">
            <a:xfrm>
              <a:off x="1033482" y="2049448"/>
              <a:ext cx="854075" cy="922338"/>
              <a:chOff x="2789" y="1625"/>
              <a:chExt cx="847" cy="915"/>
            </a:xfrm>
          </p:grpSpPr>
          <p:sp>
            <p:nvSpPr>
              <p:cNvPr id="64"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5"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6"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7"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8"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69" name="Group 71"/>
              <p:cNvGrpSpPr/>
              <p:nvPr/>
            </p:nvGrpSpPr>
            <p:grpSpPr bwMode="auto">
              <a:xfrm>
                <a:off x="2897" y="1735"/>
                <a:ext cx="686" cy="688"/>
                <a:chOff x="4166" y="1706"/>
                <a:chExt cx="1251" cy="1252"/>
              </a:xfrm>
            </p:grpSpPr>
            <p:sp>
              <p:nvSpPr>
                <p:cNvPr id="70"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1"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2"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3"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63" name="矩形 62"/>
            <p:cNvSpPr/>
            <p:nvPr/>
          </p:nvSpPr>
          <p:spPr>
            <a:xfrm>
              <a:off x="1181120" y="2182798"/>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二</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76" name="组合 75"/>
          <p:cNvGrpSpPr/>
          <p:nvPr/>
        </p:nvGrpSpPr>
        <p:grpSpPr>
          <a:xfrm>
            <a:off x="2391229" y="5662775"/>
            <a:ext cx="6120000" cy="1296144"/>
            <a:chOff x="1041445" y="5404156"/>
            <a:chExt cx="6324600" cy="1296144"/>
          </a:xfrm>
        </p:grpSpPr>
        <p:grpSp>
          <p:nvGrpSpPr>
            <p:cNvPr id="77" name="组合 76"/>
            <p:cNvGrpSpPr/>
            <p:nvPr/>
          </p:nvGrpSpPr>
          <p:grpSpPr>
            <a:xfrm>
              <a:off x="1041445" y="5404156"/>
              <a:ext cx="6324600" cy="1296144"/>
              <a:chOff x="1043608" y="5445224"/>
              <a:chExt cx="6324600" cy="1296144"/>
            </a:xfrm>
          </p:grpSpPr>
          <p:grpSp>
            <p:nvGrpSpPr>
              <p:cNvPr id="79" name="组合 62"/>
              <p:cNvGrpSpPr/>
              <p:nvPr/>
            </p:nvGrpSpPr>
            <p:grpSpPr bwMode="auto">
              <a:xfrm>
                <a:off x="1424608" y="5602595"/>
                <a:ext cx="5943600" cy="1138773"/>
                <a:chOff x="1752601" y="2209800"/>
                <a:chExt cx="6934200" cy="1138037"/>
              </a:xfrm>
            </p:grpSpPr>
            <p:sp>
              <p:nvSpPr>
                <p:cNvPr id="91"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2" name="Text Box 9"/>
                <p:cNvSpPr txBox="1">
                  <a:spLocks noChangeArrowheads="1"/>
                </p:cNvSpPr>
                <p:nvPr/>
              </p:nvSpPr>
              <p:spPr bwMode="gray">
                <a:xfrm>
                  <a:off x="2397105" y="2209800"/>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体验</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80" name="Group 65"/>
              <p:cNvGrpSpPr/>
              <p:nvPr/>
            </p:nvGrpSpPr>
            <p:grpSpPr bwMode="auto">
              <a:xfrm>
                <a:off x="1043608" y="5445224"/>
                <a:ext cx="854075" cy="922338"/>
                <a:chOff x="2789" y="1625"/>
                <a:chExt cx="847" cy="915"/>
              </a:xfrm>
            </p:grpSpPr>
            <p:sp>
              <p:nvSpPr>
                <p:cNvPr id="8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5"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86" name="Group 71"/>
                <p:cNvGrpSpPr/>
                <p:nvPr/>
              </p:nvGrpSpPr>
              <p:grpSpPr bwMode="auto">
                <a:xfrm>
                  <a:off x="2899" y="1735"/>
                  <a:ext cx="687" cy="688"/>
                  <a:chOff x="4166" y="1706"/>
                  <a:chExt cx="1252" cy="1252"/>
                </a:xfrm>
              </p:grpSpPr>
              <p:sp>
                <p:nvSpPr>
                  <p:cNvPr id="8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grpSp>
        <p:sp>
          <p:nvSpPr>
            <p:cNvPr id="78" name="矩形 77"/>
            <p:cNvSpPr/>
            <p:nvPr/>
          </p:nvSpPr>
          <p:spPr>
            <a:xfrm>
              <a:off x="1191246" y="5580529"/>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五</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sp>
        <p:nvSpPr>
          <p:cNvPr id="94" name="Rectangle 35"/>
          <p:cNvSpPr>
            <a:spLocks noChangeArrowheads="1"/>
          </p:cNvSpPr>
          <p:nvPr/>
        </p:nvSpPr>
        <p:spPr bwMode="blackWhite">
          <a:xfrm>
            <a:off x="1341090" y="2213147"/>
            <a:ext cx="8286750" cy="4358903"/>
          </a:xfrm>
          <a:prstGeom prst="rect">
            <a:avLst/>
          </a:prstGeom>
          <a:solidFill>
            <a:schemeClr val="bg1">
              <a:alpha val="74901"/>
            </a:schemeClr>
          </a:solidFill>
          <a:ln w="25400" algn="ctr">
            <a:noFill/>
            <a:miter lim="800000"/>
          </a:ln>
        </p:spPr>
        <p:txBody>
          <a:bodyPr wrap="none" anchor="ctr"/>
          <a:lstStyle/>
          <a:p>
            <a:endParaRPr lang="zh-CN" altLang="en-US" b="0">
              <a:latin typeface="Tahom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Hadoop</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74919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Hadoop</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212109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MapReduce</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内容占位符 2"/>
          <p:cNvSpPr txBox="1"/>
          <p:nvPr/>
        </p:nvSpPr>
        <p:spPr>
          <a:xfrm>
            <a:off x="437904" y="2099359"/>
            <a:ext cx="11375800" cy="2689296"/>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MapReduce</a:t>
            </a:r>
            <a:r>
              <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是一个基于上述原理的处理模式，它实现了从源数据集到结果数据集的一系列转换。在最简单的情况下，作业的输入数据作为</a:t>
            </a:r>
            <a:r>
              <a:rPr kumimoji="0" lang="en-US" altLang="zh-CN"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map</a:t>
            </a:r>
            <a:r>
              <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函数的输入，所得到的临时数据作为</a:t>
            </a:r>
            <a:r>
              <a:rPr kumimoji="0" lang="en-US" altLang="zh-CN"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reduce</a:t>
            </a:r>
            <a:r>
              <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函数的输入。开发人员只需定义数据转换形式，</a:t>
            </a:r>
            <a:r>
              <a:rPr kumimoji="0" lang="en-US" altLang="zh-CN"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Hadoop</a:t>
            </a:r>
            <a:r>
              <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的</a:t>
            </a:r>
            <a:r>
              <a:rPr kumimoji="0" lang="en-US" altLang="zh-CN"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MapReduce</a:t>
            </a:r>
            <a:r>
              <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作业负责并行地对集群中的数据实施所需转换。尽管整体思想并不是新创建的，但</a:t>
            </a:r>
            <a:r>
              <a:rPr kumimoji="0" lang="en-US" altLang="zh-CN"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Hadoop</a:t>
            </a:r>
            <a:r>
              <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的一个主要贡献在于它如何将这些想法变成一个精心设计的可用平台。</a:t>
            </a:r>
            <a:endPar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Hadoop</a:t>
            </a:r>
            <a:r>
              <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平台负责执行数据处理的各个方面。在用户定义了任务的关键指标后，其余事情都变成了系统的责任。更重要的是，从数据规模的角度来看，同一个</a:t>
            </a:r>
            <a:r>
              <a:rPr kumimoji="0" lang="en-US" altLang="zh-CN"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MapReduce</a:t>
            </a:r>
            <a:r>
              <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作业适用于存储在任意规模集群上的任意大小的数据集。</a:t>
            </a:r>
            <a:endParaRPr kumimoji="0" lang="zh-CN" altLang="en-US" sz="16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pic>
        <p:nvPicPr>
          <p:cNvPr id="16" name="Picture 5" descr="G:\云计算导论：概念 架构与应用\云计算导论彩色示例图\第四章 PaaS服务模式\图4.13 MapReduce计算框架\图4.13 MapReduce计算框架.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944" y="4114800"/>
            <a:ext cx="6156837" cy="25012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15"/>
          <p:cNvSpPr txBox="1">
            <a:spLocks noChangeArrowheads="1"/>
          </p:cNvSpPr>
          <p:nvPr/>
        </p:nvSpPr>
        <p:spPr bwMode="auto">
          <a:xfrm>
            <a:off x="5068545" y="6519446"/>
            <a:ext cx="3348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1600" dirty="0">
                <a:solidFill>
                  <a:srgbClr val="4C6062"/>
                </a:solidFill>
                <a:latin typeface="微软雅黑" panose="020B0503020204020204" pitchFamily="34" charset="-122"/>
                <a:ea typeface="微软雅黑" panose="020B0503020204020204" pitchFamily="34" charset="-122"/>
              </a:rPr>
              <a:t>MapReduce</a:t>
            </a:r>
            <a:r>
              <a:rPr lang="zh-CN" altLang="en-US" sz="1600" dirty="0">
                <a:solidFill>
                  <a:srgbClr val="4C6062"/>
                </a:solidFill>
                <a:latin typeface="微软雅黑" panose="020B0503020204020204" pitchFamily="34" charset="-122"/>
                <a:ea typeface="微软雅黑" panose="020B0503020204020204" pitchFamily="34" charset="-122"/>
              </a:rPr>
              <a:t>计算框架</a:t>
            </a:r>
            <a:endParaRPr lang="zh-CN" altLang="en-US" sz="16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3574" y="1637694"/>
            <a:ext cx="4876800" cy="434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606712" y="1114474"/>
            <a:ext cx="560063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800" b="1" dirty="0" err="1">
                <a:latin typeface="Times New Roman" panose="02020603050405020304" pitchFamily="18" charset="0"/>
                <a:ea typeface="微软雅黑" panose="020B0503020204020204" pitchFamily="34" charset="-122"/>
                <a:cs typeface="Times New Roman" panose="02020603050405020304" pitchFamily="18" charset="0"/>
              </a:rPr>
              <a:t>WordCount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执行过程的实例</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标题 1"/>
          <p:cNvSpPr/>
          <p:nvPr/>
        </p:nvSpPr>
        <p:spPr bwMode="auto">
          <a:xfrm>
            <a:off x="4403324" y="312428"/>
            <a:ext cx="7248650"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err="1">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MapReduce</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6879" b="-2041"/>
          <a:stretch>
            <a:fillRect/>
          </a:stretch>
        </p:blipFill>
        <p:spPr bwMode="auto">
          <a:xfrm>
            <a:off x="3440252" y="1789980"/>
            <a:ext cx="1552988" cy="41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606712" y="1114474"/>
            <a:ext cx="560063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800" b="1" dirty="0" err="1">
                <a:latin typeface="Times New Roman" panose="02020603050405020304" pitchFamily="18" charset="0"/>
                <a:ea typeface="微软雅黑" panose="020B0503020204020204" pitchFamily="34" charset="-122"/>
                <a:cs typeface="Times New Roman" panose="02020603050405020304" pitchFamily="18" charset="0"/>
              </a:rPr>
              <a:t>WordCount</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执行过程的实例</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标题 1"/>
          <p:cNvSpPr/>
          <p:nvPr/>
        </p:nvSpPr>
        <p:spPr bwMode="auto">
          <a:xfrm>
            <a:off x="4403324" y="312428"/>
            <a:ext cx="7248650"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err="1">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MapReduce</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pic>
        <p:nvPicPr>
          <p:cNvPr id="9"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222" t="36319" r="-1"/>
          <a:stretch>
            <a:fillRect/>
          </a:stretch>
        </p:blipFill>
        <p:spPr bwMode="auto">
          <a:xfrm>
            <a:off x="4993240" y="2357801"/>
            <a:ext cx="2738937" cy="261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Hadoop</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74919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Hadoop</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3869970"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MapReduce</a:t>
            </a: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与</a:t>
            </a: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HDFS</a:t>
            </a: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组合</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矩形 10"/>
          <p:cNvSpPr/>
          <p:nvPr/>
        </p:nvSpPr>
        <p:spPr>
          <a:xfrm>
            <a:off x="478848" y="2259237"/>
            <a:ext cx="11585575" cy="707886"/>
          </a:xfrm>
          <a:prstGeom prst="rect">
            <a:avLst/>
          </a:prstGeom>
        </p:spPr>
        <p:txBody>
          <a:bodyPr wrap="square">
            <a:spAutoFit/>
          </a:bodyPr>
          <a:lstStyle/>
          <a:p>
            <a:pPr indent="457200" defTabSz="1219835">
              <a:spcBef>
                <a:spcPct val="50000"/>
              </a:spcBef>
            </a:pPr>
            <a:r>
              <a:rPr lang="zh-CN" altLang="en-US" sz="2000" dirty="0">
                <a:solidFill>
                  <a:prstClr val="black"/>
                </a:solidFill>
                <a:latin typeface="Arial" panose="020B0604020202020204"/>
                <a:ea typeface="微软雅黑" panose="020B0503020204020204" pitchFamily="34" charset="-122"/>
              </a:rPr>
              <a:t>作为一个大规模数据存储平台，</a:t>
            </a:r>
            <a:r>
              <a:rPr lang="en-US" altLang="zh-CN" sz="2000" dirty="0">
                <a:solidFill>
                  <a:prstClr val="black"/>
                </a:solidFill>
                <a:latin typeface="Arial" panose="020B0604020202020204"/>
                <a:ea typeface="微软雅黑" panose="020B0503020204020204" pitchFamily="34" charset="-122"/>
              </a:rPr>
              <a:t>HDFS</a:t>
            </a:r>
            <a:r>
              <a:rPr lang="zh-CN" altLang="en-US" sz="2000" dirty="0">
                <a:solidFill>
                  <a:prstClr val="black"/>
                </a:solidFill>
                <a:latin typeface="Arial" panose="020B0604020202020204"/>
                <a:ea typeface="微软雅黑" panose="020B0503020204020204" pitchFamily="34" charset="-122"/>
              </a:rPr>
              <a:t>并非必须与</a:t>
            </a:r>
            <a:r>
              <a:rPr lang="en-US" altLang="zh-CN" sz="2000" dirty="0">
                <a:solidFill>
                  <a:prstClr val="black"/>
                </a:solidFill>
                <a:latin typeface="Arial" panose="020B0604020202020204"/>
                <a:ea typeface="微软雅黑" panose="020B0503020204020204" pitchFamily="34" charset="-122"/>
              </a:rPr>
              <a:t>MapReduce</a:t>
            </a:r>
            <a:r>
              <a:rPr lang="zh-CN" altLang="en-US" sz="2000" dirty="0">
                <a:solidFill>
                  <a:prstClr val="black"/>
                </a:solidFill>
                <a:latin typeface="Arial" panose="020B0604020202020204"/>
                <a:ea typeface="微软雅黑" panose="020B0503020204020204" pitchFamily="34" charset="-122"/>
              </a:rPr>
              <a:t>配套使用。将</a:t>
            </a:r>
            <a:r>
              <a:rPr lang="en-US" altLang="zh-CN" sz="2000" dirty="0">
                <a:solidFill>
                  <a:prstClr val="black"/>
                </a:solidFill>
                <a:latin typeface="Arial" panose="020B0604020202020204"/>
                <a:ea typeface="微软雅黑" panose="020B0503020204020204" pitchFamily="34" charset="-122"/>
              </a:rPr>
              <a:t>HDFS</a:t>
            </a:r>
            <a:r>
              <a:rPr lang="zh-CN" altLang="en-US" sz="2000" dirty="0">
                <a:solidFill>
                  <a:prstClr val="black"/>
                </a:solidFill>
                <a:latin typeface="Arial" panose="020B0604020202020204"/>
                <a:ea typeface="微软雅黑" panose="020B0503020204020204" pitchFamily="34" charset="-122"/>
              </a:rPr>
              <a:t>和</a:t>
            </a:r>
            <a:r>
              <a:rPr lang="en-US" altLang="zh-CN" sz="2000" dirty="0">
                <a:solidFill>
                  <a:prstClr val="black"/>
                </a:solidFill>
                <a:latin typeface="Arial" panose="020B0604020202020204"/>
                <a:ea typeface="微软雅黑" panose="020B0503020204020204" pitchFamily="34" charset="-122"/>
              </a:rPr>
              <a:t>MapReduce</a:t>
            </a:r>
            <a:r>
              <a:rPr lang="zh-CN" altLang="en-US" sz="2000" dirty="0">
                <a:solidFill>
                  <a:prstClr val="black"/>
                </a:solidFill>
                <a:latin typeface="Arial" panose="020B0604020202020204"/>
                <a:ea typeface="微软雅黑" panose="020B0503020204020204" pitchFamily="34" charset="-122"/>
              </a:rPr>
              <a:t>组合使用是最为常见的情况。</a:t>
            </a:r>
            <a:endParaRPr lang="zh-CN" altLang="en-US" sz="2000" dirty="0">
              <a:solidFill>
                <a:prstClr val="black"/>
              </a:solidFill>
              <a:latin typeface="Arial" panose="020B0604020202020204"/>
              <a:ea typeface="微软雅黑" panose="020B0503020204020204" pitchFamily="34" charset="-122"/>
            </a:endParaRPr>
          </a:p>
        </p:txBody>
      </p:sp>
      <p:sp>
        <p:nvSpPr>
          <p:cNvPr id="12" name="内容占位符 3"/>
          <p:cNvSpPr txBox="1"/>
          <p:nvPr/>
        </p:nvSpPr>
        <p:spPr>
          <a:xfrm>
            <a:off x="631248" y="3424323"/>
            <a:ext cx="11280457" cy="297180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当执行</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MapReduce</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作业时，</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Hadoop</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需要决定在哪台主机执行代码才能最高效地处理数据集。如果</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MapReduce</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集群中的所有主机从单个存储主机或存储阵列获取数据，在很大程度上，在哪台主机执行代码并不重要，因为存储系统是一个会引发竞争的共享系统。</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最常见的</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Hadoop</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部署模型是将</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HDFS</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和</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MapReduce</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集群部署在同一组服务器上。其中每台服务器不仅承载了待处理数据及管理这些数据的</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HDFS</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组件，同时也承载了调度和执行数据处理过程的</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MapReduce</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组件。当</a:t>
            </a:r>
            <a:r>
              <a:rPr kumimoji="0" lang="en-US" altLang="zh-CN"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Hadoop</a:t>
            </a:r>
            <a:r>
              <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接收到作业后，它尽可能对驻留在主机上的数据调度进行优化，达到网络流量最小化和性能最大化的目标。</a:t>
            </a:r>
            <a:endPar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Hadoop</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749197"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Hadoop</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397737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MapReduce</a:t>
            </a: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的优势与劣势</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内容占位符 3"/>
          <p:cNvSpPr txBox="1"/>
          <p:nvPr/>
        </p:nvSpPr>
        <p:spPr>
          <a:xfrm>
            <a:off x="732299" y="2259237"/>
            <a:ext cx="10747058" cy="2743200"/>
          </a:xfrm>
          <a:prstGeom prst="rect">
            <a:avLst/>
          </a:prstGeom>
        </p:spPr>
        <p:txBody>
          <a:bodyPr vert="horz" lIns="121917" tIns="60958" rIns="121917" bIns="60958" rtlCol="0">
            <a:noAutofit/>
          </a:bodyPr>
          <a:lstStyle>
            <a:lvl1pPr marL="0" indent="0" algn="l" defTabSz="1219835" rtl="0" eaLnBrk="1" latinLnBrk="0" hangingPunct="1">
              <a:lnSpc>
                <a:spcPct val="120000"/>
              </a:lnSpc>
              <a:spcBef>
                <a:spcPct val="20000"/>
              </a:spcBef>
              <a:buSzPct val="80000"/>
              <a:buFont typeface="Wingdings" panose="05000000000000000000" pitchFamily="2" charset="2"/>
              <a:buNone/>
              <a:defRPr sz="2000" b="0" kern="1200">
                <a:solidFill>
                  <a:schemeClr val="tx1">
                    <a:lumMod val="95000"/>
                    <a:lumOff val="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indent="457200"/>
            <a:r>
              <a:rPr lang="en-US" altLang="zh-CN" sz="1800" dirty="0">
                <a:solidFill>
                  <a:prstClr val="black">
                    <a:lumMod val="95000"/>
                    <a:lumOff val="5000"/>
                  </a:prstClr>
                </a:solidFill>
                <a:latin typeface="Arial" panose="020B0604020202020204"/>
                <a:ea typeface="微软雅黑" panose="020B0503020204020204" pitchFamily="34" charset="-122"/>
              </a:rPr>
              <a:t>Hadoop MapReduce</a:t>
            </a:r>
            <a:r>
              <a:rPr lang="zh-CN" altLang="en-US" sz="1800" dirty="0">
                <a:solidFill>
                  <a:prstClr val="black">
                    <a:lumMod val="95000"/>
                    <a:lumOff val="5000"/>
                  </a:prstClr>
                </a:solidFill>
                <a:latin typeface="Arial" panose="020B0604020202020204"/>
                <a:ea typeface="微软雅黑" panose="020B0503020204020204" pitchFamily="34" charset="-122"/>
              </a:rPr>
              <a:t>诞生于搜索领域，主要解决搜索引擎面临的海量数据处理扩展性差的问题。它的实现很大程度上借鉴了谷歌</a:t>
            </a:r>
            <a:r>
              <a:rPr lang="en-US" altLang="zh-CN" sz="1800" dirty="0">
                <a:solidFill>
                  <a:prstClr val="black">
                    <a:lumMod val="95000"/>
                    <a:lumOff val="5000"/>
                  </a:prstClr>
                </a:solidFill>
                <a:latin typeface="Arial" panose="020B0604020202020204"/>
                <a:ea typeface="微软雅黑" panose="020B0503020204020204" pitchFamily="34" charset="-122"/>
              </a:rPr>
              <a:t>MapReduce</a:t>
            </a:r>
            <a:r>
              <a:rPr lang="zh-CN" altLang="en-US" sz="1800" dirty="0">
                <a:solidFill>
                  <a:prstClr val="black">
                    <a:lumMod val="95000"/>
                    <a:lumOff val="5000"/>
                  </a:prstClr>
                </a:solidFill>
                <a:latin typeface="Arial" panose="020B0604020202020204"/>
                <a:ea typeface="微软雅黑" panose="020B0503020204020204" pitchFamily="34" charset="-122"/>
              </a:rPr>
              <a:t>的设计思想，包括简化编程接口、提高系统容错性等。</a:t>
            </a:r>
            <a:endParaRPr lang="zh-CN" altLang="en-US" sz="1800" dirty="0">
              <a:solidFill>
                <a:prstClr val="black">
                  <a:lumMod val="95000"/>
                  <a:lumOff val="5000"/>
                </a:prstClr>
              </a:solidFill>
              <a:latin typeface="Arial" panose="020B0604020202020204"/>
              <a:ea typeface="微软雅黑" panose="020B0503020204020204" pitchFamily="34" charset="-122"/>
            </a:endParaRPr>
          </a:p>
          <a:p>
            <a:pPr indent="457200"/>
            <a:r>
              <a:rPr lang="en-US" altLang="zh-CN" sz="1800" dirty="0">
                <a:solidFill>
                  <a:prstClr val="black">
                    <a:lumMod val="95000"/>
                    <a:lumOff val="5000"/>
                  </a:prstClr>
                </a:solidFill>
                <a:latin typeface="Arial" panose="020B0604020202020204"/>
                <a:ea typeface="微软雅黑" panose="020B0503020204020204" pitchFamily="34" charset="-122"/>
              </a:rPr>
              <a:t>Hadoop</a:t>
            </a:r>
            <a:r>
              <a:rPr lang="zh-CN" altLang="en-US" sz="1800" dirty="0">
                <a:solidFill>
                  <a:prstClr val="black">
                    <a:lumMod val="95000"/>
                    <a:lumOff val="5000"/>
                  </a:prstClr>
                </a:solidFill>
                <a:latin typeface="Arial" panose="020B0604020202020204"/>
                <a:ea typeface="微软雅黑" panose="020B0503020204020204" pitchFamily="34" charset="-122"/>
              </a:rPr>
              <a:t>选用的体系架构使其成为一个灵活且可扩展的数据处理平台。但是，与选择大多数架构或设计类似，每个设计都会带来相应的问题。其中最主要的是，</a:t>
            </a:r>
            <a:r>
              <a:rPr lang="en-US" altLang="zh-CN" sz="1800" dirty="0">
                <a:solidFill>
                  <a:prstClr val="black">
                    <a:lumMod val="95000"/>
                    <a:lumOff val="5000"/>
                  </a:prstClr>
                </a:solidFill>
                <a:latin typeface="Arial" panose="020B0604020202020204"/>
                <a:ea typeface="微软雅黑" panose="020B0503020204020204" pitchFamily="34" charset="-122"/>
              </a:rPr>
              <a:t>Hadoop</a:t>
            </a:r>
            <a:r>
              <a:rPr lang="zh-CN" altLang="en-US" sz="1800" dirty="0">
                <a:solidFill>
                  <a:prstClr val="black">
                    <a:lumMod val="95000"/>
                    <a:lumOff val="5000"/>
                  </a:prstClr>
                </a:solidFill>
                <a:latin typeface="Arial" panose="020B0604020202020204"/>
                <a:ea typeface="微软雅黑" panose="020B0503020204020204" pitchFamily="34" charset="-122"/>
              </a:rPr>
              <a:t>是一个批量处理系统。当对一个大数据集执行作业时，</a:t>
            </a:r>
            <a:r>
              <a:rPr lang="en-US" altLang="zh-CN" sz="1800" dirty="0">
                <a:solidFill>
                  <a:prstClr val="black">
                    <a:lumMod val="95000"/>
                    <a:lumOff val="5000"/>
                  </a:prstClr>
                </a:solidFill>
                <a:latin typeface="Arial" panose="020B0604020202020204"/>
                <a:ea typeface="微软雅黑" panose="020B0503020204020204" pitchFamily="34" charset="-122"/>
              </a:rPr>
              <a:t>Hadoop</a:t>
            </a:r>
            <a:r>
              <a:rPr lang="zh-CN" altLang="en-US" sz="1800" dirty="0">
                <a:solidFill>
                  <a:prstClr val="black">
                    <a:lumMod val="95000"/>
                    <a:lumOff val="5000"/>
                  </a:prstClr>
                </a:solidFill>
                <a:latin typeface="Arial" panose="020B0604020202020204"/>
                <a:ea typeface="微软雅黑" panose="020B0503020204020204" pitchFamily="34" charset="-122"/>
              </a:rPr>
              <a:t>框架会不断进行数据转换直到生成最终结果。由于采用了大的集群，</a:t>
            </a:r>
            <a:r>
              <a:rPr lang="en-US" altLang="zh-CN" sz="1800" dirty="0">
                <a:solidFill>
                  <a:prstClr val="black">
                    <a:lumMod val="95000"/>
                    <a:lumOff val="5000"/>
                  </a:prstClr>
                </a:solidFill>
                <a:latin typeface="Arial" panose="020B0604020202020204"/>
                <a:ea typeface="微软雅黑" panose="020B0503020204020204" pitchFamily="34" charset="-122"/>
              </a:rPr>
              <a:t>Hadoop</a:t>
            </a:r>
            <a:r>
              <a:rPr lang="zh-CN" altLang="en-US" sz="1800" dirty="0">
                <a:solidFill>
                  <a:prstClr val="black">
                    <a:lumMod val="95000"/>
                    <a:lumOff val="5000"/>
                  </a:prstClr>
                </a:solidFill>
                <a:latin typeface="Arial" panose="020B0604020202020204"/>
                <a:ea typeface="微软雅黑" panose="020B0503020204020204" pitchFamily="34" charset="-122"/>
              </a:rPr>
              <a:t>会相对快速地生成结果，但事实上，结果生成的速度还不足以满足缺乏耐心的用户的需求。因此，单独的</a:t>
            </a:r>
            <a:r>
              <a:rPr lang="en-US" altLang="zh-CN" sz="1800" dirty="0">
                <a:solidFill>
                  <a:prstClr val="black">
                    <a:lumMod val="95000"/>
                    <a:lumOff val="5000"/>
                  </a:prstClr>
                </a:solidFill>
                <a:latin typeface="Arial" panose="020B0604020202020204"/>
                <a:ea typeface="微软雅黑" panose="020B0503020204020204" pitchFamily="34" charset="-122"/>
              </a:rPr>
              <a:t>Hadoop</a:t>
            </a:r>
            <a:r>
              <a:rPr lang="zh-CN" altLang="en-US" sz="1800" dirty="0">
                <a:solidFill>
                  <a:prstClr val="black">
                    <a:lumMod val="95000"/>
                    <a:lumOff val="5000"/>
                  </a:prstClr>
                </a:solidFill>
                <a:latin typeface="Arial" panose="020B0604020202020204"/>
                <a:ea typeface="微软雅黑" panose="020B0503020204020204" pitchFamily="34" charset="-122"/>
              </a:rPr>
              <a:t>不适用于低时延查询，例如网站、实时系统或者类似查询。</a:t>
            </a:r>
            <a:endParaRPr lang="zh-CN" altLang="en-US" sz="1800" dirty="0">
              <a:solidFill>
                <a:prstClr val="black">
                  <a:lumMod val="95000"/>
                  <a:lumOff val="5000"/>
                </a:prstClr>
              </a:solidFill>
              <a:latin typeface="Arial" panose="020B0604020202020204"/>
              <a:ea typeface="微软雅黑" panose="020B0503020204020204" pitchFamily="34" charset="-122"/>
            </a:endParaRPr>
          </a:p>
        </p:txBody>
      </p:sp>
      <p:grpSp>
        <p:nvGrpSpPr>
          <p:cNvPr id="2" name="组合 1"/>
          <p:cNvGrpSpPr/>
          <p:nvPr/>
        </p:nvGrpSpPr>
        <p:grpSpPr>
          <a:xfrm>
            <a:off x="2133424" y="4641509"/>
            <a:ext cx="8075933" cy="2166637"/>
            <a:chOff x="2290442" y="4115594"/>
            <a:chExt cx="8075933" cy="2166637"/>
          </a:xfrm>
        </p:grpSpPr>
        <p:sp>
          <p:nvSpPr>
            <p:cNvPr id="38" name="Freeform 705"/>
            <p:cNvSpPr/>
            <p:nvPr/>
          </p:nvSpPr>
          <p:spPr bwMode="auto">
            <a:xfrm>
              <a:off x="4403255" y="4303423"/>
              <a:ext cx="707757" cy="1943068"/>
            </a:xfrm>
            <a:custGeom>
              <a:avLst/>
              <a:gdLst>
                <a:gd name="T0" fmla="*/ 134 w 153"/>
                <a:gd name="T1" fmla="*/ 437 h 714"/>
                <a:gd name="T2" fmla="*/ 135 w 153"/>
                <a:gd name="T3" fmla="*/ 435 h 714"/>
                <a:gd name="T4" fmla="*/ 135 w 153"/>
                <a:gd name="T5" fmla="*/ 433 h 714"/>
                <a:gd name="T6" fmla="*/ 120 w 153"/>
                <a:gd name="T7" fmla="*/ 360 h 714"/>
                <a:gd name="T8" fmla="*/ 116 w 153"/>
                <a:gd name="T9" fmla="*/ 356 h 714"/>
                <a:gd name="T10" fmla="*/ 118 w 153"/>
                <a:gd name="T11" fmla="*/ 354 h 714"/>
                <a:gd name="T12" fmla="*/ 134 w 153"/>
                <a:gd name="T13" fmla="*/ 281 h 714"/>
                <a:gd name="T14" fmla="*/ 133 w 153"/>
                <a:gd name="T15" fmla="*/ 279 h 714"/>
                <a:gd name="T16" fmla="*/ 132 w 153"/>
                <a:gd name="T17" fmla="*/ 276 h 714"/>
                <a:gd name="T18" fmla="*/ 151 w 153"/>
                <a:gd name="T19" fmla="*/ 31 h 714"/>
                <a:gd name="T20" fmla="*/ 143 w 153"/>
                <a:gd name="T21" fmla="*/ 16 h 714"/>
                <a:gd name="T22" fmla="*/ 135 w 153"/>
                <a:gd name="T23" fmla="*/ 0 h 714"/>
                <a:gd name="T24" fmla="*/ 100 w 153"/>
                <a:gd name="T25" fmla="*/ 289 h 714"/>
                <a:gd name="T26" fmla="*/ 91 w 153"/>
                <a:gd name="T27" fmla="*/ 331 h 714"/>
                <a:gd name="T28" fmla="*/ 76 w 153"/>
                <a:gd name="T29" fmla="*/ 339 h 714"/>
                <a:gd name="T30" fmla="*/ 68 w 153"/>
                <a:gd name="T31" fmla="*/ 339 h 714"/>
                <a:gd name="T32" fmla="*/ 68 w 153"/>
                <a:gd name="T33" fmla="*/ 340 h 714"/>
                <a:gd name="T34" fmla="*/ 67 w 153"/>
                <a:gd name="T35" fmla="*/ 340 h 714"/>
                <a:gd name="T36" fmla="*/ 66 w 153"/>
                <a:gd name="T37" fmla="*/ 375 h 714"/>
                <a:gd name="T38" fmla="*/ 68 w 153"/>
                <a:gd name="T39" fmla="*/ 375 h 714"/>
                <a:gd name="T40" fmla="*/ 77 w 153"/>
                <a:gd name="T41" fmla="*/ 374 h 714"/>
                <a:gd name="T42" fmla="*/ 93 w 153"/>
                <a:gd name="T43" fmla="*/ 383 h 714"/>
                <a:gd name="T44" fmla="*/ 101 w 153"/>
                <a:gd name="T45" fmla="*/ 425 h 714"/>
                <a:gd name="T46" fmla="*/ 137 w 153"/>
                <a:gd name="T47" fmla="*/ 714 h 714"/>
                <a:gd name="T48" fmla="*/ 153 w 153"/>
                <a:gd name="T49" fmla="*/ 682 h 714"/>
                <a:gd name="T50" fmla="*/ 134 w 153"/>
                <a:gd name="T51" fmla="*/ 437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714">
                  <a:moveTo>
                    <a:pt x="134" y="437"/>
                  </a:moveTo>
                  <a:cubicBezTo>
                    <a:pt x="135" y="435"/>
                    <a:pt x="135" y="435"/>
                    <a:pt x="135" y="435"/>
                  </a:cubicBezTo>
                  <a:cubicBezTo>
                    <a:pt x="135" y="433"/>
                    <a:pt x="135" y="433"/>
                    <a:pt x="135" y="433"/>
                  </a:cubicBezTo>
                  <a:cubicBezTo>
                    <a:pt x="136" y="428"/>
                    <a:pt x="143" y="387"/>
                    <a:pt x="120" y="360"/>
                  </a:cubicBezTo>
                  <a:cubicBezTo>
                    <a:pt x="118" y="359"/>
                    <a:pt x="117" y="358"/>
                    <a:pt x="116" y="356"/>
                  </a:cubicBezTo>
                  <a:cubicBezTo>
                    <a:pt x="117" y="355"/>
                    <a:pt x="117" y="355"/>
                    <a:pt x="118" y="354"/>
                  </a:cubicBezTo>
                  <a:cubicBezTo>
                    <a:pt x="141" y="327"/>
                    <a:pt x="135" y="285"/>
                    <a:pt x="134" y="281"/>
                  </a:cubicBezTo>
                  <a:cubicBezTo>
                    <a:pt x="133" y="279"/>
                    <a:pt x="133" y="279"/>
                    <a:pt x="133" y="279"/>
                  </a:cubicBezTo>
                  <a:cubicBezTo>
                    <a:pt x="132" y="276"/>
                    <a:pt x="132" y="276"/>
                    <a:pt x="132" y="276"/>
                  </a:cubicBezTo>
                  <a:cubicBezTo>
                    <a:pt x="46" y="90"/>
                    <a:pt x="147" y="34"/>
                    <a:pt x="151" y="31"/>
                  </a:cubicBezTo>
                  <a:cubicBezTo>
                    <a:pt x="143" y="16"/>
                    <a:pt x="143" y="16"/>
                    <a:pt x="143" y="16"/>
                  </a:cubicBezTo>
                  <a:cubicBezTo>
                    <a:pt x="135" y="0"/>
                    <a:pt x="135" y="0"/>
                    <a:pt x="135" y="0"/>
                  </a:cubicBezTo>
                  <a:cubicBezTo>
                    <a:pt x="134" y="1"/>
                    <a:pt x="0" y="72"/>
                    <a:pt x="100" y="289"/>
                  </a:cubicBezTo>
                  <a:cubicBezTo>
                    <a:pt x="101" y="298"/>
                    <a:pt x="101" y="320"/>
                    <a:pt x="91" y="331"/>
                  </a:cubicBezTo>
                  <a:cubicBezTo>
                    <a:pt x="88" y="336"/>
                    <a:pt x="82" y="338"/>
                    <a:pt x="76" y="339"/>
                  </a:cubicBezTo>
                  <a:cubicBezTo>
                    <a:pt x="73" y="339"/>
                    <a:pt x="70" y="339"/>
                    <a:pt x="68" y="339"/>
                  </a:cubicBezTo>
                  <a:cubicBezTo>
                    <a:pt x="68" y="340"/>
                    <a:pt x="68" y="340"/>
                    <a:pt x="68" y="340"/>
                  </a:cubicBezTo>
                  <a:cubicBezTo>
                    <a:pt x="67" y="340"/>
                    <a:pt x="67" y="340"/>
                    <a:pt x="67" y="340"/>
                  </a:cubicBezTo>
                  <a:cubicBezTo>
                    <a:pt x="66" y="375"/>
                    <a:pt x="66" y="375"/>
                    <a:pt x="66" y="375"/>
                  </a:cubicBezTo>
                  <a:cubicBezTo>
                    <a:pt x="67" y="375"/>
                    <a:pt x="67" y="375"/>
                    <a:pt x="68" y="375"/>
                  </a:cubicBezTo>
                  <a:cubicBezTo>
                    <a:pt x="71" y="375"/>
                    <a:pt x="74" y="375"/>
                    <a:pt x="77" y="374"/>
                  </a:cubicBezTo>
                  <a:cubicBezTo>
                    <a:pt x="84" y="375"/>
                    <a:pt x="89" y="378"/>
                    <a:pt x="93" y="383"/>
                  </a:cubicBezTo>
                  <a:cubicBezTo>
                    <a:pt x="103" y="394"/>
                    <a:pt x="102" y="415"/>
                    <a:pt x="101" y="425"/>
                  </a:cubicBezTo>
                  <a:cubicBezTo>
                    <a:pt x="2" y="642"/>
                    <a:pt x="135" y="713"/>
                    <a:pt x="137" y="714"/>
                  </a:cubicBezTo>
                  <a:cubicBezTo>
                    <a:pt x="153" y="682"/>
                    <a:pt x="153" y="682"/>
                    <a:pt x="153" y="682"/>
                  </a:cubicBezTo>
                  <a:cubicBezTo>
                    <a:pt x="151" y="682"/>
                    <a:pt x="46" y="626"/>
                    <a:pt x="134" y="437"/>
                  </a:cubicBezTo>
                  <a:close/>
                </a:path>
              </a:pathLst>
            </a:custGeom>
            <a:solidFill>
              <a:srgbClr val="4BACC6">
                <a:lumMod val="75000"/>
              </a:srgbClr>
            </a:solidFill>
            <a:ln>
              <a:noFill/>
            </a:ln>
          </p:spPr>
          <p:txBody>
            <a:bodyPr vert="horz" wrap="square" lIns="91486" tIns="45743" rIns="91486" bIns="45743" numCol="1" anchor="t" anchorCtr="0" compatLnSpc="1"/>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grpSp>
          <p:nvGrpSpPr>
            <p:cNvPr id="39" name="组合 38"/>
            <p:cNvGrpSpPr/>
            <p:nvPr/>
          </p:nvGrpSpPr>
          <p:grpSpPr>
            <a:xfrm>
              <a:off x="2290442" y="4921893"/>
              <a:ext cx="2466690" cy="921734"/>
              <a:chOff x="2086540" y="1996937"/>
              <a:chExt cx="2095332" cy="974558"/>
            </a:xfrm>
          </p:grpSpPr>
          <p:sp>
            <p:nvSpPr>
              <p:cNvPr id="40" name="圆角矩形 39"/>
              <p:cNvSpPr/>
              <p:nvPr/>
            </p:nvSpPr>
            <p:spPr>
              <a:xfrm>
                <a:off x="2086540" y="2001695"/>
                <a:ext cx="2018586" cy="884304"/>
              </a:xfrm>
              <a:prstGeom prst="roundRect">
                <a:avLst/>
              </a:prstGeom>
              <a:solidFill>
                <a:srgbClr val="4BACC6">
                  <a:hueOff val="-12340919"/>
                  <a:satOff val="-49305"/>
                  <a:lumOff val="11373"/>
                  <a:alphaOff val="0"/>
                </a:srgbClr>
              </a:solidFill>
              <a:ln w="25400" cap="flat" cmpd="sng" algn="ctr">
                <a:solidFill>
                  <a:sysClr val="window" lastClr="FFFFFF">
                    <a:hueOff val="0"/>
                    <a:satOff val="0"/>
                    <a:lumOff val="0"/>
                    <a:alphaOff val="0"/>
                  </a:sysClr>
                </a:solidFill>
                <a:prstDash val="solid"/>
              </a:ln>
              <a:effectLst/>
            </p:spPr>
          </p:sp>
          <p:sp>
            <p:nvSpPr>
              <p:cNvPr id="41" name="圆角矩形 4"/>
              <p:cNvSpPr/>
              <p:nvPr/>
            </p:nvSpPr>
            <p:spPr>
              <a:xfrm>
                <a:off x="2086545" y="1996937"/>
                <a:ext cx="2095327" cy="974558"/>
              </a:xfrm>
              <a:prstGeom prst="rect">
                <a:avLst/>
              </a:prstGeom>
              <a:noFill/>
              <a:ln>
                <a:noFill/>
              </a:ln>
              <a:effectLst/>
            </p:spPr>
            <p:txBody>
              <a:bodyPr spcFirstLastPara="0" vert="horz" wrap="square" lIns="91440" tIns="91440" rIns="91440" bIns="91440" numCol="1" spcCol="1270" anchor="ctr" anchorCtr="0">
                <a:noAutofit/>
              </a:bodyPr>
              <a:lstStyle/>
              <a:p>
                <a:pPr marL="0" marR="0" lvl="0" indent="0" algn="ctr" defTabSz="1067435" eaLnBrk="1" fontAlgn="auto" latinLnBrk="0" hangingPunct="1">
                  <a:lnSpc>
                    <a:spcPct val="90000"/>
                  </a:lnSpc>
                  <a:spcBef>
                    <a:spcPct val="0"/>
                  </a:spcBef>
                  <a:spcAft>
                    <a:spcPts val="0"/>
                  </a:spcAft>
                  <a:buClrTx/>
                  <a:buSzTx/>
                  <a:buFontTx/>
                  <a:buNone/>
                  <a:defRPr/>
                </a:pPr>
                <a:r>
                  <a:rPr kumimoji="0" lang="en-US" altLang="zh-CN" sz="19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Hadoop MapReduce</a:t>
                </a:r>
                <a:endParaRPr kumimoji="0" lang="en-US" altLang="zh-CN" sz="19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a:p>
                <a:pPr marL="0" marR="0" lvl="0" indent="0" algn="ctr" defTabSz="1067435" eaLnBrk="1" fontAlgn="auto" latinLnBrk="0" hangingPunct="1">
                  <a:lnSpc>
                    <a:spcPct val="90000"/>
                  </a:lnSpc>
                  <a:spcBef>
                    <a:spcPct val="0"/>
                  </a:spcBef>
                  <a:spcAft>
                    <a:spcPts val="0"/>
                  </a:spcAft>
                  <a:buClrTx/>
                  <a:buSzTx/>
                  <a:buFontTx/>
                  <a:buNone/>
                  <a:defRPr/>
                </a:pPr>
                <a:r>
                  <a:rPr kumimoji="0" lang="zh-CN" altLang="en-US" sz="19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设计目标</a:t>
                </a:r>
                <a:endParaRPr kumimoji="0" lang="zh-CN" altLang="en-US" sz="19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42" name="同侧圆角矩形 41"/>
            <p:cNvSpPr/>
            <p:nvPr/>
          </p:nvSpPr>
          <p:spPr>
            <a:xfrm rot="5400000">
              <a:off x="7133604" y="2430340"/>
              <a:ext cx="361475" cy="3942140"/>
            </a:xfrm>
            <a:prstGeom prst="round2SameRect">
              <a:avLst>
                <a:gd name="adj1" fmla="val 37130"/>
                <a:gd name="adj2" fmla="val 0"/>
              </a:avLst>
            </a:prstGeom>
            <a:solidFill>
              <a:srgbClr val="4F81BD">
                <a:lumMod val="40000"/>
                <a:lumOff val="60000"/>
              </a:srgbClr>
            </a:soli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91486" tIns="45743" rIns="91486" bIns="45743" anchor="ctr"/>
            <a:lstStyle/>
            <a:p>
              <a:pPr marL="0" marR="0" lvl="0" indent="0" algn="ctr" defTabSz="128651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3" name="同侧圆角矩形 42"/>
            <p:cNvSpPr/>
            <p:nvPr/>
          </p:nvSpPr>
          <p:spPr>
            <a:xfrm rot="5400000">
              <a:off x="7133493" y="3222501"/>
              <a:ext cx="361696" cy="3942140"/>
            </a:xfrm>
            <a:prstGeom prst="round2SameRect">
              <a:avLst>
                <a:gd name="adj1" fmla="val 37130"/>
                <a:gd name="adj2" fmla="val 0"/>
              </a:avLst>
            </a:prstGeom>
            <a:solidFill>
              <a:srgbClr val="CCFF99"/>
            </a:soli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91486" tIns="45743" rIns="91486" bIns="45743" anchor="ctr"/>
            <a:lstStyle/>
            <a:p>
              <a:pPr marL="0" marR="0" lvl="0" indent="0" algn="ctr" defTabSz="128651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同侧圆角矩形 43"/>
            <p:cNvSpPr/>
            <p:nvPr/>
          </p:nvSpPr>
          <p:spPr>
            <a:xfrm rot="5400000">
              <a:off x="7062002" y="4070238"/>
              <a:ext cx="360551" cy="3798012"/>
            </a:xfrm>
            <a:prstGeom prst="round2SameRect">
              <a:avLst>
                <a:gd name="adj1" fmla="val 37130"/>
                <a:gd name="adj2" fmla="val 0"/>
              </a:avLst>
            </a:prstGeom>
            <a:solidFill>
              <a:srgbClr val="99FFCC"/>
            </a:soli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91486" tIns="45743" rIns="91486" bIns="45743" anchor="ctr"/>
            <a:lstStyle/>
            <a:p>
              <a:pPr marL="0" marR="0" lvl="0" indent="0" algn="ctr" defTabSz="128651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647096" y="4212730"/>
              <a:ext cx="4719279" cy="384767"/>
            </a:xfrm>
            <a:prstGeom prst="rect">
              <a:avLst/>
            </a:prstGeom>
          </p:spPr>
          <p:txBody>
            <a:bodyPr wrap="square" lIns="91486" tIns="45743" rIns="91486" bIns="45743">
              <a:spAutoFit/>
            </a:bodyPr>
            <a:lstStyle/>
            <a:p>
              <a:pPr defTabSz="1286510">
                <a:defRPr/>
              </a:pPr>
              <a:r>
                <a:rPr lang="zh-CN" altLang="en-US"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a:t>
              </a:r>
              <a:r>
                <a:rPr lang="zh-CN" altLang="en-US"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）易于编程</a:t>
              </a:r>
              <a:endParaRPr lang="zh-CN" altLang="en-US"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46" name="矩形 45"/>
            <p:cNvSpPr/>
            <p:nvPr/>
          </p:nvSpPr>
          <p:spPr>
            <a:xfrm>
              <a:off x="5647098" y="5005001"/>
              <a:ext cx="4070700" cy="384767"/>
            </a:xfrm>
            <a:prstGeom prst="rect">
              <a:avLst/>
            </a:prstGeom>
          </p:spPr>
          <p:txBody>
            <a:bodyPr wrap="square" lIns="91486" tIns="45743" rIns="91486" bIns="45743">
              <a:spAutoFit/>
            </a:bodyPr>
            <a:lstStyle/>
            <a:p>
              <a:pPr defTabSz="1286510">
                <a:defRPr/>
              </a:pPr>
              <a:r>
                <a:rPr lang="zh-CN" altLang="en-US"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a:t>
              </a:r>
              <a:r>
                <a:rPr lang="zh-CN" altLang="en-US"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）良好的扩展性</a:t>
              </a:r>
              <a:endParaRPr lang="zh-CN" altLang="en-US"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47" name="Group 171"/>
            <p:cNvGrpSpPr/>
            <p:nvPr/>
          </p:nvGrpSpPr>
          <p:grpSpPr bwMode="auto">
            <a:xfrm>
              <a:off x="5281688" y="4907660"/>
              <a:ext cx="312944" cy="598652"/>
              <a:chOff x="2357" y="773"/>
              <a:chExt cx="1512" cy="2894"/>
            </a:xfrm>
          </p:grpSpPr>
          <p:sp>
            <p:nvSpPr>
              <p:cNvPr id="48" name="Oval 172"/>
              <p:cNvSpPr>
                <a:spLocks noChangeArrowheads="1"/>
              </p:cNvSpPr>
              <p:nvPr/>
            </p:nvSpPr>
            <p:spPr bwMode="auto">
              <a:xfrm>
                <a:off x="2614" y="774"/>
                <a:ext cx="1255" cy="2720"/>
              </a:xfrm>
              <a:prstGeom prst="ellipse">
                <a:avLst/>
              </a:prstGeom>
              <a:noFill/>
              <a:ln w="9525" algn="ctr">
                <a:noFill/>
                <a:round/>
              </a:ln>
            </p:spPr>
            <p:txBody>
              <a:bodyPr wrap="none"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grpSp>
            <p:nvGrpSpPr>
              <p:cNvPr id="49" name="Group 173"/>
              <p:cNvGrpSpPr/>
              <p:nvPr/>
            </p:nvGrpSpPr>
            <p:grpSpPr bwMode="auto">
              <a:xfrm>
                <a:off x="2357" y="773"/>
                <a:ext cx="1312" cy="2894"/>
                <a:chOff x="2041" y="276"/>
                <a:chExt cx="1828" cy="4033"/>
              </a:xfrm>
            </p:grpSpPr>
            <p:sp>
              <p:nvSpPr>
                <p:cNvPr id="50" name="Oval 174"/>
                <p:cNvSpPr>
                  <a:spLocks noChangeArrowheads="1"/>
                </p:cNvSpPr>
                <p:nvPr/>
              </p:nvSpPr>
              <p:spPr bwMode="auto">
                <a:xfrm>
                  <a:off x="2041" y="276"/>
                  <a:ext cx="1519" cy="3791"/>
                </a:xfrm>
                <a:prstGeom prst="ellipse">
                  <a:avLst/>
                </a:prstGeom>
                <a:gradFill rotWithShape="1">
                  <a:gsLst>
                    <a:gs pos="0">
                      <a:srgbClr val="002F47"/>
                    </a:gs>
                    <a:gs pos="100000">
                      <a:srgbClr val="006699">
                        <a:alpha val="0"/>
                      </a:srgbClr>
                    </a:gs>
                  </a:gsLst>
                  <a:lin ang="2700000" scaled="1"/>
                </a:gradFill>
                <a:ln w="9525" algn="ctr">
                  <a:noFill/>
                  <a:round/>
                </a:ln>
              </p:spPr>
              <p:txBody>
                <a:bodyPr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
              <p:nvSpPr>
                <p:cNvPr id="51" name="Oval 175"/>
                <p:cNvSpPr>
                  <a:spLocks noChangeArrowheads="1"/>
                </p:cNvSpPr>
                <p:nvPr/>
              </p:nvSpPr>
              <p:spPr bwMode="auto">
                <a:xfrm>
                  <a:off x="2120" y="276"/>
                  <a:ext cx="1749" cy="3791"/>
                </a:xfrm>
                <a:prstGeom prst="ellipse">
                  <a:avLst/>
                </a:prstGeom>
                <a:solidFill>
                  <a:srgbClr val="006699"/>
                </a:solidFill>
                <a:ln w="9525" algn="ctr">
                  <a:noFill/>
                  <a:round/>
                </a:ln>
              </p:spPr>
              <p:txBody>
                <a:bodyPr wrap="none"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
              <p:nvSpPr>
                <p:cNvPr id="52" name="Oval 176"/>
                <p:cNvSpPr>
                  <a:spLocks noChangeArrowheads="1"/>
                </p:cNvSpPr>
                <p:nvPr/>
              </p:nvSpPr>
              <p:spPr bwMode="auto">
                <a:xfrm>
                  <a:off x="2171" y="276"/>
                  <a:ext cx="1259" cy="3791"/>
                </a:xfrm>
                <a:prstGeom prst="ellipse">
                  <a:avLst/>
                </a:prstGeom>
                <a:gradFill rotWithShape="1">
                  <a:gsLst>
                    <a:gs pos="0">
                      <a:sysClr val="window" lastClr="FFFFFF">
                        <a:alpha val="60001"/>
                      </a:sysClr>
                    </a:gs>
                    <a:gs pos="100000">
                      <a:srgbClr val="006699">
                        <a:alpha val="0"/>
                      </a:srgbClr>
                    </a:gs>
                  </a:gsLst>
                  <a:lin ang="5400000" scaled="1"/>
                </a:gradFill>
                <a:ln w="9525" algn="ctr">
                  <a:noFill/>
                  <a:round/>
                </a:ln>
              </p:spPr>
              <p:txBody>
                <a:bodyPr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
              <p:nvSpPr>
                <p:cNvPr id="53" name="Oval 177"/>
                <p:cNvSpPr>
                  <a:spLocks noChangeArrowheads="1"/>
                </p:cNvSpPr>
                <p:nvPr/>
              </p:nvSpPr>
              <p:spPr bwMode="auto">
                <a:xfrm>
                  <a:off x="2278" y="519"/>
                  <a:ext cx="1043" cy="3790"/>
                </a:xfrm>
                <a:prstGeom prst="ellipse">
                  <a:avLst/>
                </a:prstGeom>
                <a:gradFill rotWithShape="1">
                  <a:gsLst>
                    <a:gs pos="0">
                      <a:srgbClr val="006699">
                        <a:alpha val="60001"/>
                      </a:srgbClr>
                    </a:gs>
                    <a:gs pos="100000">
                      <a:srgbClr val="00CCFF">
                        <a:alpha val="0"/>
                      </a:srgbClr>
                    </a:gs>
                  </a:gsLst>
                  <a:lin ang="5400000" scaled="1"/>
                </a:gradFill>
                <a:ln w="9525" algn="ctr">
                  <a:noFill/>
                  <a:round/>
                </a:ln>
              </p:spPr>
              <p:txBody>
                <a:bodyPr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grpSp>
        </p:grpSp>
        <p:grpSp>
          <p:nvGrpSpPr>
            <p:cNvPr id="54" name="Group 178"/>
            <p:cNvGrpSpPr/>
            <p:nvPr/>
          </p:nvGrpSpPr>
          <p:grpSpPr bwMode="auto">
            <a:xfrm>
              <a:off x="5281688" y="4115594"/>
              <a:ext cx="271549" cy="598652"/>
              <a:chOff x="930" y="773"/>
              <a:chExt cx="1312" cy="2894"/>
            </a:xfrm>
          </p:grpSpPr>
          <p:sp>
            <p:nvSpPr>
              <p:cNvPr id="55" name="Oval 179"/>
              <p:cNvSpPr>
                <a:spLocks noChangeArrowheads="1"/>
              </p:cNvSpPr>
              <p:nvPr/>
            </p:nvSpPr>
            <p:spPr bwMode="auto">
              <a:xfrm>
                <a:off x="930" y="773"/>
                <a:ext cx="1090" cy="2720"/>
              </a:xfrm>
              <a:prstGeom prst="ellipse">
                <a:avLst/>
              </a:prstGeom>
              <a:gradFill rotWithShape="1">
                <a:gsLst>
                  <a:gs pos="0">
                    <a:srgbClr val="185E18"/>
                  </a:gs>
                  <a:gs pos="100000">
                    <a:srgbClr val="33CC33">
                      <a:alpha val="0"/>
                    </a:srgbClr>
                  </a:gs>
                </a:gsLst>
                <a:lin ang="2700000" scaled="1"/>
              </a:gradFill>
              <a:ln w="9525" algn="ctr">
                <a:noFill/>
                <a:round/>
              </a:ln>
            </p:spPr>
            <p:txBody>
              <a:bodyPr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
            <p:nvSpPr>
              <p:cNvPr id="56" name="Oval 180"/>
              <p:cNvSpPr>
                <a:spLocks noChangeArrowheads="1"/>
              </p:cNvSpPr>
              <p:nvPr/>
            </p:nvSpPr>
            <p:spPr bwMode="auto">
              <a:xfrm>
                <a:off x="987" y="773"/>
                <a:ext cx="1255" cy="2720"/>
              </a:xfrm>
              <a:prstGeom prst="ellipse">
                <a:avLst/>
              </a:prstGeom>
              <a:solidFill>
                <a:srgbClr val="33CC33"/>
              </a:solidFill>
              <a:ln w="9525" algn="ctr">
                <a:noFill/>
                <a:round/>
              </a:ln>
            </p:spPr>
            <p:txBody>
              <a:bodyPr wrap="none"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
            <p:nvSpPr>
              <p:cNvPr id="57" name="Oval 181"/>
              <p:cNvSpPr>
                <a:spLocks noChangeArrowheads="1"/>
              </p:cNvSpPr>
              <p:nvPr/>
            </p:nvSpPr>
            <p:spPr bwMode="auto">
              <a:xfrm>
                <a:off x="1023" y="773"/>
                <a:ext cx="904" cy="2720"/>
              </a:xfrm>
              <a:prstGeom prst="ellipse">
                <a:avLst/>
              </a:prstGeom>
              <a:gradFill rotWithShape="1">
                <a:gsLst>
                  <a:gs pos="0">
                    <a:sysClr val="window" lastClr="FFFFFF">
                      <a:alpha val="60001"/>
                    </a:sysClr>
                  </a:gs>
                  <a:gs pos="100000">
                    <a:srgbClr val="006699">
                      <a:alpha val="0"/>
                    </a:srgbClr>
                  </a:gs>
                </a:gsLst>
                <a:lin ang="5400000" scaled="1"/>
              </a:gradFill>
              <a:ln w="9525" algn="ctr">
                <a:noFill/>
                <a:round/>
              </a:ln>
            </p:spPr>
            <p:txBody>
              <a:bodyPr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
            <p:nvSpPr>
              <p:cNvPr id="58" name="Oval 182"/>
              <p:cNvSpPr>
                <a:spLocks noChangeArrowheads="1"/>
              </p:cNvSpPr>
              <p:nvPr/>
            </p:nvSpPr>
            <p:spPr bwMode="auto">
              <a:xfrm>
                <a:off x="1100" y="947"/>
                <a:ext cx="748" cy="2720"/>
              </a:xfrm>
              <a:prstGeom prst="ellipse">
                <a:avLst/>
              </a:prstGeom>
              <a:solidFill>
                <a:srgbClr val="33CC33">
                  <a:alpha val="59999"/>
                </a:srgbClr>
              </a:solidFill>
              <a:ln w="9525" algn="ctr">
                <a:noFill/>
                <a:round/>
              </a:ln>
            </p:spPr>
            <p:txBody>
              <a:bodyPr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grpSp>
        <p:grpSp>
          <p:nvGrpSpPr>
            <p:cNvPr id="59" name="Group 183"/>
            <p:cNvGrpSpPr/>
            <p:nvPr/>
          </p:nvGrpSpPr>
          <p:grpSpPr bwMode="auto">
            <a:xfrm>
              <a:off x="5281688" y="5683893"/>
              <a:ext cx="271549" cy="598338"/>
              <a:chOff x="3742" y="746"/>
              <a:chExt cx="1312" cy="2913"/>
            </a:xfrm>
          </p:grpSpPr>
          <p:sp>
            <p:nvSpPr>
              <p:cNvPr id="60" name="Oval 184"/>
              <p:cNvSpPr>
                <a:spLocks noChangeArrowheads="1"/>
              </p:cNvSpPr>
              <p:nvPr/>
            </p:nvSpPr>
            <p:spPr bwMode="auto">
              <a:xfrm>
                <a:off x="3742" y="746"/>
                <a:ext cx="1090" cy="2739"/>
              </a:xfrm>
              <a:prstGeom prst="ellipse">
                <a:avLst/>
              </a:prstGeom>
              <a:gradFill rotWithShape="1">
                <a:gsLst>
                  <a:gs pos="0">
                    <a:srgbClr val="762F47"/>
                  </a:gs>
                  <a:gs pos="100000">
                    <a:srgbClr val="FF6699">
                      <a:alpha val="0"/>
                    </a:srgbClr>
                  </a:gs>
                </a:gsLst>
                <a:lin ang="2700000" scaled="1"/>
              </a:gradFill>
              <a:ln w="9525" algn="ctr">
                <a:noFill/>
                <a:round/>
              </a:ln>
            </p:spPr>
            <p:txBody>
              <a:bodyPr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
            <p:nvSpPr>
              <p:cNvPr id="61" name="Oval 185"/>
              <p:cNvSpPr>
                <a:spLocks noChangeArrowheads="1"/>
              </p:cNvSpPr>
              <p:nvPr/>
            </p:nvSpPr>
            <p:spPr bwMode="auto">
              <a:xfrm>
                <a:off x="3799" y="746"/>
                <a:ext cx="1255" cy="2739"/>
              </a:xfrm>
              <a:prstGeom prst="ellipse">
                <a:avLst/>
              </a:prstGeom>
              <a:solidFill>
                <a:srgbClr val="FF4B87"/>
              </a:solidFill>
              <a:ln w="9525" algn="ctr">
                <a:noFill/>
                <a:round/>
              </a:ln>
            </p:spPr>
            <p:txBody>
              <a:bodyPr wrap="none"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
            <p:nvSpPr>
              <p:cNvPr id="62" name="Oval 186"/>
              <p:cNvSpPr>
                <a:spLocks noChangeArrowheads="1"/>
              </p:cNvSpPr>
              <p:nvPr/>
            </p:nvSpPr>
            <p:spPr bwMode="auto">
              <a:xfrm>
                <a:off x="3835" y="746"/>
                <a:ext cx="904" cy="2739"/>
              </a:xfrm>
              <a:prstGeom prst="ellipse">
                <a:avLst/>
              </a:prstGeom>
              <a:gradFill rotWithShape="1">
                <a:gsLst>
                  <a:gs pos="0">
                    <a:sysClr val="window" lastClr="FFFFFF">
                      <a:alpha val="60001"/>
                    </a:sysClr>
                  </a:gs>
                  <a:gs pos="100000">
                    <a:srgbClr val="FF6699">
                      <a:alpha val="0"/>
                    </a:srgbClr>
                  </a:gs>
                </a:gsLst>
                <a:lin ang="5400000" scaled="1"/>
              </a:gradFill>
              <a:ln w="9525" algn="ctr">
                <a:noFill/>
                <a:round/>
              </a:ln>
            </p:spPr>
            <p:txBody>
              <a:bodyPr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
            <p:nvSpPr>
              <p:cNvPr id="63" name="Oval 187"/>
              <p:cNvSpPr>
                <a:spLocks noChangeArrowheads="1"/>
              </p:cNvSpPr>
              <p:nvPr/>
            </p:nvSpPr>
            <p:spPr bwMode="auto">
              <a:xfrm>
                <a:off x="3912" y="920"/>
                <a:ext cx="748" cy="2739"/>
              </a:xfrm>
              <a:prstGeom prst="ellipse">
                <a:avLst/>
              </a:prstGeom>
              <a:solidFill>
                <a:srgbClr val="FF4B87">
                  <a:alpha val="59999"/>
                </a:srgbClr>
              </a:solidFill>
              <a:ln w="9525" algn="ctr">
                <a:noFill/>
                <a:round/>
              </a:ln>
            </p:spPr>
            <p:txBody>
              <a:bodyPr anchor="ctr">
                <a:spAutoFit/>
              </a:bodyPr>
              <a:lstStyle/>
              <a:p>
                <a:pPr marL="0" marR="0" lvl="0" indent="0" defTabSz="121983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grpSp>
        <p:sp>
          <p:nvSpPr>
            <p:cNvPr id="64" name="矩形 63"/>
            <p:cNvSpPr/>
            <p:nvPr/>
          </p:nvSpPr>
          <p:spPr>
            <a:xfrm>
              <a:off x="5647097" y="5780102"/>
              <a:ext cx="1789365" cy="384767"/>
            </a:xfrm>
            <a:prstGeom prst="rect">
              <a:avLst/>
            </a:prstGeom>
          </p:spPr>
          <p:txBody>
            <a:bodyPr wrap="none" lIns="91486" tIns="45743" rIns="91486" bIns="45743">
              <a:spAutoFit/>
            </a:bodyPr>
            <a:lstStyle/>
            <a:p>
              <a:pPr defTabSz="1286510">
                <a:defRPr/>
              </a:pPr>
              <a:r>
                <a:rPr lang="zh-CN" altLang="en-US"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a:t>
              </a:r>
              <a:r>
                <a:rPr lang="zh-CN" altLang="en-US"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）高容错性</a:t>
              </a:r>
              <a:endParaRPr lang="zh-CN" altLang="en-US" sz="1900" dirty="0">
                <a:solidFill>
                  <a:prstClr val="black"/>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提纲</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grpSp>
        <p:nvGrpSpPr>
          <p:cNvPr id="9" name="组合 5"/>
          <p:cNvGrpSpPr/>
          <p:nvPr/>
        </p:nvGrpSpPr>
        <p:grpSpPr bwMode="auto">
          <a:xfrm rot="-5400000">
            <a:off x="286754" y="3638395"/>
            <a:ext cx="5072099" cy="214340"/>
            <a:chOff x="0" y="3259139"/>
            <a:chExt cx="9144001" cy="195287"/>
          </a:xfrm>
        </p:grpSpPr>
        <p:sp>
          <p:nvSpPr>
            <p:cNvPr id="10"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1" name="Rectangle 4"/>
            <p:cNvSpPr>
              <a:spLocks noChangeArrowheads="1"/>
            </p:cNvSpPr>
            <p:nvPr/>
          </p:nvSpPr>
          <p:spPr bwMode="gray">
            <a:xfrm>
              <a:off x="0" y="3312046"/>
              <a:ext cx="9144000" cy="142380"/>
            </a:xfrm>
            <a:prstGeom prst="rect">
              <a:avLst/>
            </a:prstGeom>
            <a:gradFill rotWithShape="1">
              <a:gsLst>
                <a:gs pos="0">
                  <a:srgbClr val="CFCFCF"/>
                </a:gs>
                <a:gs pos="100000">
                  <a:srgbClr val="5F5F5F"/>
                </a:gs>
              </a:gsLst>
              <a:lin ang="5400000" scaled="1"/>
            </a:gradFill>
            <a:ln w="9525" algn="ctr">
              <a:noFill/>
              <a:miter lim="800000"/>
            </a:ln>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nvGrpSpPr>
          <p:cNvPr id="12" name="组合 11"/>
          <p:cNvGrpSpPr/>
          <p:nvPr/>
        </p:nvGrpSpPr>
        <p:grpSpPr>
          <a:xfrm>
            <a:off x="2391229" y="1264810"/>
            <a:ext cx="6120000" cy="1188000"/>
            <a:chOff x="1066800" y="1117694"/>
            <a:chExt cx="6324600" cy="1159177"/>
          </a:xfrm>
        </p:grpSpPr>
        <p:grpSp>
          <p:nvGrpSpPr>
            <p:cNvPr id="13" name="组合 62"/>
            <p:cNvGrpSpPr/>
            <p:nvPr/>
          </p:nvGrpSpPr>
          <p:grpSpPr bwMode="auto">
            <a:xfrm>
              <a:off x="1447800" y="1138098"/>
              <a:ext cx="5943600" cy="1138773"/>
              <a:chOff x="1752601" y="2209799"/>
              <a:chExt cx="6934200" cy="1138037"/>
            </a:xfrm>
          </p:grpSpPr>
          <p:sp>
            <p:nvSpPr>
              <p:cNvPr id="26"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7" name="Text Box 9"/>
              <p:cNvSpPr txBox="1">
                <a:spLocks noChangeArrowheads="1"/>
              </p:cNvSpPr>
              <p:nvPr/>
            </p:nvSpPr>
            <p:spPr bwMode="gray">
              <a:xfrm>
                <a:off x="2397105" y="2209799"/>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概述</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14" name="Group 65"/>
            <p:cNvGrpSpPr/>
            <p:nvPr/>
          </p:nvGrpSpPr>
          <p:grpSpPr bwMode="auto">
            <a:xfrm>
              <a:off x="1066800" y="1117694"/>
              <a:ext cx="854075" cy="922338"/>
              <a:chOff x="2789" y="1625"/>
              <a:chExt cx="847" cy="915"/>
            </a:xfrm>
          </p:grpSpPr>
          <p:sp>
            <p:nvSpPr>
              <p:cNvPr id="1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7"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8"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19"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0"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21" name="Group 71"/>
              <p:cNvGrpSpPr/>
              <p:nvPr/>
            </p:nvGrpSpPr>
            <p:grpSpPr bwMode="auto">
              <a:xfrm>
                <a:off x="2899" y="1735"/>
                <a:ext cx="687" cy="688"/>
                <a:chOff x="4166" y="1706"/>
                <a:chExt cx="1252" cy="1252"/>
              </a:xfrm>
            </p:grpSpPr>
            <p:sp>
              <p:nvSpPr>
                <p:cNvPr id="22"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3"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4"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25"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15" name="矩形 14"/>
            <p:cNvSpPr/>
            <p:nvPr/>
          </p:nvSpPr>
          <p:spPr>
            <a:xfrm>
              <a:off x="1214438" y="1305019"/>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一</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28" name="组合 27"/>
          <p:cNvGrpSpPr/>
          <p:nvPr/>
        </p:nvGrpSpPr>
        <p:grpSpPr>
          <a:xfrm>
            <a:off x="2391229" y="3402556"/>
            <a:ext cx="6120000" cy="929219"/>
            <a:chOff x="1066800" y="3187702"/>
            <a:chExt cx="6324600" cy="922338"/>
          </a:xfrm>
        </p:grpSpPr>
        <p:grpSp>
          <p:nvGrpSpPr>
            <p:cNvPr id="29" name="组合 63"/>
            <p:cNvGrpSpPr/>
            <p:nvPr/>
          </p:nvGrpSpPr>
          <p:grpSpPr bwMode="auto">
            <a:xfrm>
              <a:off x="1447800" y="3335333"/>
              <a:ext cx="5943600" cy="614372"/>
              <a:chOff x="1752601" y="2205030"/>
              <a:chExt cx="6934200" cy="613974"/>
            </a:xfrm>
          </p:grpSpPr>
          <p:sp>
            <p:nvSpPr>
              <p:cNvPr id="42"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3"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Cloud Foundry</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30" name="Group 65"/>
            <p:cNvGrpSpPr/>
            <p:nvPr/>
          </p:nvGrpSpPr>
          <p:grpSpPr bwMode="auto">
            <a:xfrm>
              <a:off x="1066800" y="3187702"/>
              <a:ext cx="854075" cy="922338"/>
              <a:chOff x="2789" y="1625"/>
              <a:chExt cx="847" cy="915"/>
            </a:xfrm>
          </p:grpSpPr>
          <p:sp>
            <p:nvSpPr>
              <p:cNvPr id="3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6"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37" name="Group 71"/>
              <p:cNvGrpSpPr/>
              <p:nvPr/>
            </p:nvGrpSpPr>
            <p:grpSpPr bwMode="auto">
              <a:xfrm>
                <a:off x="2899" y="1735"/>
                <a:ext cx="687" cy="688"/>
                <a:chOff x="4166" y="1706"/>
                <a:chExt cx="1252" cy="1252"/>
              </a:xfrm>
            </p:grpSpPr>
            <p:sp>
              <p:nvSpPr>
                <p:cNvPr id="3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3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31" name="矩形 30"/>
            <p:cNvSpPr/>
            <p:nvPr/>
          </p:nvSpPr>
          <p:spPr>
            <a:xfrm>
              <a:off x="1214438" y="3321052"/>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三</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4" name="组合 43"/>
          <p:cNvGrpSpPr/>
          <p:nvPr/>
        </p:nvGrpSpPr>
        <p:grpSpPr>
          <a:xfrm>
            <a:off x="2391229" y="4535043"/>
            <a:ext cx="6120000" cy="932666"/>
            <a:chOff x="1066800" y="4340235"/>
            <a:chExt cx="6234090" cy="922338"/>
          </a:xfrm>
        </p:grpSpPr>
        <p:grpSp>
          <p:nvGrpSpPr>
            <p:cNvPr id="45" name="组合 66"/>
            <p:cNvGrpSpPr/>
            <p:nvPr/>
          </p:nvGrpSpPr>
          <p:grpSpPr bwMode="auto">
            <a:xfrm>
              <a:off x="1357290" y="4483113"/>
              <a:ext cx="5943600" cy="609601"/>
              <a:chOff x="1752601" y="2209798"/>
              <a:chExt cx="6934200" cy="609206"/>
            </a:xfrm>
          </p:grpSpPr>
          <p:sp>
            <p:nvSpPr>
              <p:cNvPr id="58"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9" name="Text Box 9"/>
              <p:cNvSpPr txBox="1">
                <a:spLocks noChangeArrowheads="1"/>
              </p:cNvSpPr>
              <p:nvPr/>
            </p:nvSpPr>
            <p:spPr bwMode="gray">
              <a:xfrm>
                <a:off x="2513808" y="2209798"/>
                <a:ext cx="5700713" cy="577925"/>
              </a:xfrm>
              <a:prstGeom prst="rect">
                <a:avLst/>
              </a:prstGeom>
              <a:noFill/>
              <a:ln w="9525" algn="ctr">
                <a:noFill/>
                <a:miter lim="800000"/>
              </a:ln>
            </p:spPr>
            <p:txBody>
              <a:bodyPr>
                <a:spAutoFit/>
              </a:bodyPr>
              <a:lstStyle/>
              <a:p>
                <a:pPr fontAlgn="base">
                  <a:spcBef>
                    <a:spcPct val="0"/>
                  </a:spcBef>
                  <a:spcAft>
                    <a:spcPct val="0"/>
                  </a:spcAft>
                </a:pPr>
                <a:r>
                  <a:rPr kumimoji="1" lang="en-US" altLang="zh-CN" sz="3200" b="1" dirty="0">
                    <a:solidFill>
                      <a:srgbClr val="000000"/>
                    </a:solidFill>
                    <a:latin typeface="黑体" panose="02010609060101010101" pitchFamily="2" charset="-122"/>
                    <a:ea typeface="黑体" panose="02010609060101010101" pitchFamily="2" charset="-122"/>
                  </a:rPr>
                  <a:t>Hadoop</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46" name="Group 65"/>
            <p:cNvGrpSpPr/>
            <p:nvPr/>
          </p:nvGrpSpPr>
          <p:grpSpPr bwMode="auto">
            <a:xfrm>
              <a:off x="1066800" y="4340235"/>
              <a:ext cx="854075" cy="922338"/>
              <a:chOff x="2789" y="1625"/>
              <a:chExt cx="847" cy="915"/>
            </a:xfrm>
          </p:grpSpPr>
          <p:sp>
            <p:nvSpPr>
              <p:cNvPr id="48"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49"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0"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1"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2"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53" name="Group 71"/>
              <p:cNvGrpSpPr/>
              <p:nvPr/>
            </p:nvGrpSpPr>
            <p:grpSpPr bwMode="auto">
              <a:xfrm>
                <a:off x="2899" y="1735"/>
                <a:ext cx="687" cy="688"/>
                <a:chOff x="4166" y="1706"/>
                <a:chExt cx="1252" cy="1252"/>
              </a:xfrm>
            </p:grpSpPr>
            <p:sp>
              <p:nvSpPr>
                <p:cNvPr id="54"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5"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6"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57"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47" name="矩形 46"/>
            <p:cNvSpPr/>
            <p:nvPr/>
          </p:nvSpPr>
          <p:spPr>
            <a:xfrm>
              <a:off x="1189038" y="4464057"/>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四</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0" name="组合 59"/>
          <p:cNvGrpSpPr/>
          <p:nvPr/>
        </p:nvGrpSpPr>
        <p:grpSpPr>
          <a:xfrm>
            <a:off x="2391229" y="2270070"/>
            <a:ext cx="6120000" cy="929219"/>
            <a:chOff x="1033482" y="2049448"/>
            <a:chExt cx="6324600" cy="922338"/>
          </a:xfrm>
        </p:grpSpPr>
        <p:grpSp>
          <p:nvGrpSpPr>
            <p:cNvPr id="61" name="组合 63"/>
            <p:cNvGrpSpPr/>
            <p:nvPr/>
          </p:nvGrpSpPr>
          <p:grpSpPr bwMode="auto">
            <a:xfrm>
              <a:off x="1414482" y="2197079"/>
              <a:ext cx="5943600" cy="614372"/>
              <a:chOff x="1752601" y="2205030"/>
              <a:chExt cx="6934200" cy="613974"/>
            </a:xfrm>
          </p:grpSpPr>
          <p:sp>
            <p:nvSpPr>
              <p:cNvPr id="7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5" name="Text Box 9"/>
              <p:cNvSpPr txBox="1">
                <a:spLocks noChangeArrowheads="1"/>
              </p:cNvSpPr>
              <p:nvPr/>
            </p:nvSpPr>
            <p:spPr bwMode="gray">
              <a:xfrm>
                <a:off x="2397105" y="2205030"/>
                <a:ext cx="5700713" cy="580069"/>
              </a:xfrm>
              <a:prstGeom prst="rect">
                <a:avLst/>
              </a:prstGeom>
              <a:noFill/>
              <a:ln w="9525" algn="ctr">
                <a:noFill/>
                <a:miter lim="800000"/>
              </a:ln>
            </p:spPr>
            <p:txBody>
              <a:bodyPr>
                <a:spAutoFit/>
              </a:bodyPr>
              <a:lstStyle/>
              <a:p>
                <a:pPr fontAlgn="base">
                  <a:spcBef>
                    <a:spcPct val="0"/>
                  </a:spcBef>
                  <a:spcAft>
                    <a:spcPct val="0"/>
                  </a:spcAft>
                </a:pPr>
                <a:r>
                  <a:rPr kumimoji="1" lang="zh-CN" altLang="en-US" sz="3200" b="1" dirty="0">
                    <a:solidFill>
                      <a:srgbClr val="000000"/>
                    </a:solidFill>
                    <a:latin typeface="黑体" panose="02010609060101010101" pitchFamily="2" charset="-122"/>
                    <a:ea typeface="黑体" panose="02010609060101010101" pitchFamily="2" charset="-122"/>
                  </a:rPr>
                  <a:t>核心系统</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62" name="Group 65"/>
            <p:cNvGrpSpPr/>
            <p:nvPr/>
          </p:nvGrpSpPr>
          <p:grpSpPr bwMode="auto">
            <a:xfrm>
              <a:off x="1033482" y="2049448"/>
              <a:ext cx="854075" cy="922338"/>
              <a:chOff x="2789" y="1625"/>
              <a:chExt cx="847" cy="915"/>
            </a:xfrm>
          </p:grpSpPr>
          <p:sp>
            <p:nvSpPr>
              <p:cNvPr id="64"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5"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6"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7"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68"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69" name="Group 71"/>
              <p:cNvGrpSpPr/>
              <p:nvPr/>
            </p:nvGrpSpPr>
            <p:grpSpPr bwMode="auto">
              <a:xfrm>
                <a:off x="2897" y="1735"/>
                <a:ext cx="686" cy="688"/>
                <a:chOff x="4166" y="1706"/>
                <a:chExt cx="1251" cy="1252"/>
              </a:xfrm>
            </p:grpSpPr>
            <p:sp>
              <p:nvSpPr>
                <p:cNvPr id="70"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1"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2"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73"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sp>
          <p:nvSpPr>
            <p:cNvPr id="63" name="矩形 62"/>
            <p:cNvSpPr/>
            <p:nvPr/>
          </p:nvSpPr>
          <p:spPr>
            <a:xfrm>
              <a:off x="1181120" y="2182798"/>
              <a:ext cx="596900" cy="584200"/>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二</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76" name="组合 75"/>
          <p:cNvGrpSpPr/>
          <p:nvPr/>
        </p:nvGrpSpPr>
        <p:grpSpPr>
          <a:xfrm>
            <a:off x="2391229" y="5662775"/>
            <a:ext cx="6120000" cy="1296144"/>
            <a:chOff x="1041445" y="5404156"/>
            <a:chExt cx="6324600" cy="1296144"/>
          </a:xfrm>
        </p:grpSpPr>
        <p:grpSp>
          <p:nvGrpSpPr>
            <p:cNvPr id="77" name="组合 76"/>
            <p:cNvGrpSpPr/>
            <p:nvPr/>
          </p:nvGrpSpPr>
          <p:grpSpPr>
            <a:xfrm>
              <a:off x="1041445" y="5404156"/>
              <a:ext cx="6324600" cy="1296144"/>
              <a:chOff x="1043608" y="5445224"/>
              <a:chExt cx="6324600" cy="1296144"/>
            </a:xfrm>
          </p:grpSpPr>
          <p:grpSp>
            <p:nvGrpSpPr>
              <p:cNvPr id="79" name="组合 62"/>
              <p:cNvGrpSpPr/>
              <p:nvPr/>
            </p:nvGrpSpPr>
            <p:grpSpPr bwMode="auto">
              <a:xfrm>
                <a:off x="1424608" y="5602595"/>
                <a:ext cx="5943600" cy="1138773"/>
                <a:chOff x="1752601" y="2209800"/>
                <a:chExt cx="6934200" cy="1138037"/>
              </a:xfrm>
            </p:grpSpPr>
            <p:sp>
              <p:nvSpPr>
                <p:cNvPr id="91"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ln>
                <a:effectLst>
                  <a:outerShdw dist="135003" dir="2928844" algn="ctr" rotWithShape="0">
                    <a:srgbClr val="000000">
                      <a:alpha val="50000"/>
                    </a:srgbClr>
                  </a:outerShdw>
                </a:effectLst>
              </p:spPr>
              <p:txBody>
                <a:bodyPr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2" name="Text Box 9"/>
                <p:cNvSpPr txBox="1">
                  <a:spLocks noChangeArrowheads="1"/>
                </p:cNvSpPr>
                <p:nvPr/>
              </p:nvSpPr>
              <p:spPr bwMode="gray">
                <a:xfrm>
                  <a:off x="2397105" y="2209800"/>
                  <a:ext cx="5700713" cy="1138037"/>
                </a:xfrm>
                <a:prstGeom prst="rect">
                  <a:avLst/>
                </a:prstGeom>
                <a:noFill/>
                <a:ln w="9525" algn="ctr">
                  <a:noFill/>
                  <a:miter lim="800000"/>
                </a:ln>
              </p:spPr>
              <p:txBody>
                <a:bodyPr>
                  <a:spAutoFit/>
                </a:bodyPr>
                <a:lstStyle/>
                <a:p>
                  <a:pPr fontAlgn="base">
                    <a:spcBef>
                      <a:spcPct val="0"/>
                    </a:spcBef>
                    <a:spcAft>
                      <a:spcPct val="0"/>
                    </a:spcAft>
                  </a:pPr>
                  <a:r>
                    <a:rPr kumimoji="1" lang="en-US" altLang="zh-CN" sz="3600" b="1" dirty="0">
                      <a:solidFill>
                        <a:srgbClr val="000000"/>
                      </a:solidFill>
                      <a:latin typeface="黑体" panose="02010609060101010101" pitchFamily="2" charset="-122"/>
                      <a:ea typeface="黑体" panose="02010609060101010101" pitchFamily="2" charset="-122"/>
                    </a:rPr>
                    <a:t>PaaS</a:t>
                  </a:r>
                  <a:r>
                    <a:rPr kumimoji="1" lang="zh-CN" altLang="en-US" sz="3600" b="1" dirty="0">
                      <a:solidFill>
                        <a:srgbClr val="000000"/>
                      </a:solidFill>
                      <a:latin typeface="黑体" panose="02010609060101010101" pitchFamily="2" charset="-122"/>
                      <a:ea typeface="黑体" panose="02010609060101010101" pitchFamily="2" charset="-122"/>
                    </a:rPr>
                    <a:t>体验</a:t>
                  </a:r>
                  <a:endParaRPr kumimoji="1" lang="zh-CN" altLang="en-US" sz="3600" b="1" dirty="0">
                    <a:solidFill>
                      <a:srgbClr val="000000"/>
                    </a:solidFill>
                    <a:latin typeface="黑体" panose="02010609060101010101" pitchFamily="2" charset="-122"/>
                    <a:ea typeface="黑体" panose="02010609060101010101" pitchFamily="2" charset="-122"/>
                  </a:endParaRPr>
                </a:p>
                <a:p>
                  <a:pPr fontAlgn="base">
                    <a:spcBef>
                      <a:spcPct val="0"/>
                    </a:spcBef>
                    <a:spcAft>
                      <a:spcPct val="0"/>
                    </a:spcAft>
                  </a:pP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grpSp>
            <p:nvGrpSpPr>
              <p:cNvPr id="80" name="Group 65"/>
              <p:cNvGrpSpPr/>
              <p:nvPr/>
            </p:nvGrpSpPr>
            <p:grpSpPr bwMode="auto">
              <a:xfrm>
                <a:off x="1043608" y="5445224"/>
                <a:ext cx="854075" cy="922338"/>
                <a:chOff x="2789" y="1625"/>
                <a:chExt cx="847" cy="915"/>
              </a:xfrm>
            </p:grpSpPr>
            <p:sp>
              <p:nvSpPr>
                <p:cNvPr id="8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ln>
              </p:spPr>
              <p:txBody>
                <a:bodyPr wrap="none"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5" name="Oval 70"/>
                <p:cNvSpPr>
                  <a:spLocks noChangeArrowheads="1"/>
                </p:cNvSpPr>
                <p:nvPr/>
              </p:nvSpPr>
              <p:spPr bwMode="gray">
                <a:xfrm>
                  <a:off x="2888" y="1724"/>
                  <a:ext cx="708" cy="816"/>
                </a:xfrm>
                <a:prstGeom prst="ellipse">
                  <a:avLst/>
                </a:prstGeom>
                <a:solidFill>
                  <a:srgbClr val="000000"/>
                </a:solidFill>
                <a:ln w="38100" algn="ctr">
                  <a:noFill/>
                  <a:round/>
                </a:ln>
              </p:spPr>
              <p:txBody>
                <a:bodyPr anchor="ctr">
                  <a:spAutoFit/>
                </a:bodyP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nvGrpSpPr>
                <p:cNvPr id="86" name="Group 71"/>
                <p:cNvGrpSpPr/>
                <p:nvPr/>
              </p:nvGrpSpPr>
              <p:grpSpPr bwMode="auto">
                <a:xfrm>
                  <a:off x="2899" y="1735"/>
                  <a:ext cx="687" cy="688"/>
                  <a:chOff x="4166" y="1706"/>
                  <a:chExt cx="1252" cy="1252"/>
                </a:xfrm>
              </p:grpSpPr>
              <p:sp>
                <p:nvSpPr>
                  <p:cNvPr id="8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8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sp>
                <p:nvSpPr>
                  <p:cNvPr id="9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defRPr/>
                    </a:pPr>
                    <a:endParaRPr kumimoji="1" lang="zh-CN" altLang="en-US" sz="3200" b="1" kern="0">
                      <a:solidFill>
                        <a:sysClr val="windowText" lastClr="000000"/>
                      </a:solidFill>
                      <a:latin typeface="黑体" panose="02010609060101010101" pitchFamily="2" charset="-122"/>
                      <a:ea typeface="黑体" panose="02010609060101010101" pitchFamily="2" charset="-122"/>
                    </a:endParaRPr>
                  </a:p>
                </p:txBody>
              </p:sp>
            </p:grpSp>
          </p:grpSp>
        </p:grpSp>
        <p:sp>
          <p:nvSpPr>
            <p:cNvPr id="78" name="矩形 77"/>
            <p:cNvSpPr/>
            <p:nvPr/>
          </p:nvSpPr>
          <p:spPr>
            <a:xfrm>
              <a:off x="1191246" y="5580529"/>
              <a:ext cx="596638" cy="584775"/>
            </a:xfrm>
            <a:prstGeom prst="rect">
              <a:avLst/>
            </a:prstGeom>
          </p:spPr>
          <p:txBody>
            <a:bodyPr wrap="none">
              <a:spAutoFit/>
            </a:bodyPr>
            <a:lstStyle/>
            <a:p>
              <a:pPr fontAlgn="base">
                <a:spcBef>
                  <a:spcPct val="0"/>
                </a:spcBef>
                <a:spcAft>
                  <a:spcPct val="0"/>
                </a:spcAft>
                <a:defRPr/>
              </a:pPr>
              <a:r>
                <a:rPr kumimoji="1" lang="zh-CN" altLang="en-US" sz="3200" b="1" kern="0" dirty="0">
                  <a:solidFill>
                    <a:sysClr val="windowText" lastClr="000000"/>
                  </a:solidFill>
                  <a:latin typeface="黑体" panose="02010609060101010101" pitchFamily="2" charset="-122"/>
                  <a:ea typeface="黑体" panose="02010609060101010101" pitchFamily="2" charset="-122"/>
                </a:rPr>
                <a:t>五</a:t>
              </a:r>
              <a:endParaRPr kumimoji="1" lang="zh-CN" altLang="en-US" sz="3200" b="1" dirty="0">
                <a:solidFill>
                  <a:srgbClr val="000000"/>
                </a:solidFill>
                <a:latin typeface="黑体" panose="02010609060101010101" pitchFamily="2" charset="-122"/>
                <a:ea typeface="黑体" panose="02010609060101010101" pitchFamily="2" charset="-122"/>
              </a:endParaRPr>
            </a:p>
          </p:txBody>
        </p:sp>
      </p:grpSp>
      <p:sp>
        <p:nvSpPr>
          <p:cNvPr id="93" name="Rectangle 35"/>
          <p:cNvSpPr>
            <a:spLocks noChangeArrowheads="1"/>
          </p:cNvSpPr>
          <p:nvPr/>
        </p:nvSpPr>
        <p:spPr bwMode="blackWhite">
          <a:xfrm>
            <a:off x="1341090" y="1078360"/>
            <a:ext cx="8286750" cy="4522925"/>
          </a:xfrm>
          <a:prstGeom prst="rect">
            <a:avLst/>
          </a:prstGeom>
          <a:solidFill>
            <a:schemeClr val="bg1">
              <a:alpha val="74901"/>
            </a:schemeClr>
          </a:solidFill>
          <a:ln w="25400" algn="ctr">
            <a:noFill/>
            <a:miter lim="800000"/>
          </a:ln>
        </p:spPr>
        <p:txBody>
          <a:bodyPr wrap="none" anchor="ctr"/>
          <a:lstStyle/>
          <a:p>
            <a:endParaRPr lang="zh-CN" altLang="en-US" b="0">
              <a:latin typeface="Tahom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体验</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031325"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PaaS</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体验</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内容占位符 3"/>
          <p:cNvSpPr txBox="1"/>
          <p:nvPr/>
        </p:nvSpPr>
        <p:spPr>
          <a:xfrm>
            <a:off x="606712" y="2561575"/>
            <a:ext cx="10820400" cy="2590800"/>
          </a:xfrm>
          <a:prstGeom prst="rect">
            <a:avLst/>
          </a:prstGeom>
          <a:solidFill>
            <a:srgbClr val="0070C0"/>
          </a:solidFill>
          <a:ln>
            <a:solidFill>
              <a:srgbClr val="0070C0"/>
            </a:solidFill>
          </a:ln>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en-US" altLang="zh-CN"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endParaRPr>
          </a:p>
          <a:p>
            <a:pPr marL="0" lvl="0" indent="457200">
              <a:buNone/>
            </a:pPr>
            <a:r>
              <a:rPr kumimoji="0" lang="zh-CN" altLang="en-US"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rPr>
              <a:t> </a:t>
            </a:r>
            <a:r>
              <a:rPr kumimoji="0" lang="en-US" altLang="zh-CN"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rPr>
              <a:t>平台为用户提供了一个开发、测试和部署应用的环境。在本节将以</a:t>
            </a:r>
            <a:r>
              <a:rPr lang="en-US" altLang="zh-CN" dirty="0">
                <a:solidFill>
                  <a:sysClr val="window" lastClr="FFFFFF"/>
                </a:solidFill>
                <a:latin typeface="Arial" panose="020B0604020202020204"/>
                <a:ea typeface="微软雅黑" panose="020B0503020204020204" pitchFamily="34" charset="-122"/>
              </a:rPr>
              <a:t>Cloud Foundry</a:t>
            </a:r>
            <a:r>
              <a:rPr lang="zh-CN" altLang="en-US" dirty="0">
                <a:solidFill>
                  <a:sysClr val="window" lastClr="FFFFFF"/>
                </a:solidFill>
                <a:latin typeface="Arial" panose="020B0604020202020204"/>
                <a:ea typeface="微软雅黑" panose="020B0503020204020204" pitchFamily="34" charset="-122"/>
              </a:rPr>
              <a:t>为例</a:t>
            </a:r>
            <a:r>
              <a:rPr kumimoji="0" lang="zh-CN" altLang="en-US"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rPr>
              <a:t>带领大家使用一个真正的</a:t>
            </a:r>
            <a:r>
              <a:rPr kumimoji="0" lang="en-US" altLang="zh-CN"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rPr>
              <a:t>平台开发并部署一个应用，从而使大家能够实际体验</a:t>
            </a:r>
            <a:r>
              <a:rPr kumimoji="0" lang="en-US" altLang="zh-CN"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rPr>
              <a:t>云平台的功能。</a:t>
            </a:r>
            <a:endParaRPr kumimoji="0" lang="en-US" altLang="zh-CN"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endParaRPr>
          </a:p>
          <a:p>
            <a:pPr marL="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endParaRPr>
          </a:p>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20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体验</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031325"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PaaS</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体验</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体验对象</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2" name="内容占位符 2"/>
          <p:cNvSpPr txBox="1"/>
          <p:nvPr/>
        </p:nvSpPr>
        <p:spPr>
          <a:xfrm>
            <a:off x="226736" y="2099359"/>
            <a:ext cx="11277600" cy="297808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本章我们使用</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Cloud Foundry</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作为</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IaaS</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的体验对象，</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Cloud Foundry</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VMware</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推出的业界第一个开源</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PaaS</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云平台，它支持多种框架、语言、运行环境、云平台及应用服务，使开发人员能够在几秒钟内进行应用程序的部署和扩展，无需担心任何基础架构的问题。</a:t>
            </a:r>
            <a:endPar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Cloud Foundry</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云平台支持各种开发框架，其中包括</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Spring for Java</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Ruby on Rails</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Node.js</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Grails</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Scala on Lift</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Django</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PHP</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等，同时</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Cloud Foundry</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还支持多种服务的选择，包括</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MySQL</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SQLServer</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MongoDB</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Redis</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以及其他第三方和开源社区的应用服务。</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Cloud Foundry</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还可以灵活地部署到各种云环境中，比如</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OpenStack</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Rackspace</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和</a:t>
            </a:r>
            <a:r>
              <a:rPr kumimoji="0" lang="en-US" altLang="zh-CN" sz="18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vCloud</a:t>
            </a:r>
            <a:r>
              <a:rPr kumimoji="0" lang="zh-CN" altLang="en-US" sz="1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等。</a:t>
            </a:r>
            <a:endPar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a:p>
            <a:pPr marL="0" marR="0" lvl="0" indent="0" algn="l" defTabSz="1219835" rtl="0" eaLnBrk="1" fontAlgn="auto" latinLnBrk="0" hangingPunct="1">
              <a:lnSpc>
                <a:spcPct val="130000"/>
              </a:lnSpc>
              <a:spcBef>
                <a:spcPct val="20000"/>
              </a:spcBef>
              <a:spcAft>
                <a:spcPts val="0"/>
              </a:spcAft>
              <a:buClrTx/>
              <a:buSzPct val="80000"/>
              <a:buNone/>
              <a:defRPr/>
            </a:pPr>
            <a:endParaRPr kumimoji="0" lang="zh-CN" altLang="en-US" sz="2000" b="0"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n-cs"/>
            </a:endParaRPr>
          </a:p>
        </p:txBody>
      </p:sp>
      <p:sp>
        <p:nvSpPr>
          <p:cNvPr id="13" name="矩形 12"/>
          <p:cNvSpPr/>
          <p:nvPr/>
        </p:nvSpPr>
        <p:spPr>
          <a:xfrm>
            <a:off x="1622374" y="5237317"/>
            <a:ext cx="5486400" cy="923330"/>
          </a:xfrm>
          <a:prstGeom prst="rect">
            <a:avLst/>
          </a:prstGeom>
        </p:spPr>
        <p:txBody>
          <a:bodyPr wrap="square">
            <a:spAutoFit/>
          </a:bodyPr>
          <a:lstStyle/>
          <a:p>
            <a:pPr defTabSz="1219835">
              <a:lnSpc>
                <a:spcPct val="150000"/>
              </a:lnSpc>
              <a:spcBef>
                <a:spcPct val="50000"/>
              </a:spcBef>
            </a:pPr>
            <a:r>
              <a:rPr lang="zh-CN" altLang="en-US"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在本体验中，我们将使用</a:t>
            </a:r>
            <a:r>
              <a:rPr lang="en-US" altLang="zh-CN"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Cloud Foundry</a:t>
            </a:r>
            <a:r>
              <a:rPr lang="zh-CN" altLang="en-US"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的</a:t>
            </a:r>
            <a:r>
              <a:rPr lang="en-US" altLang="zh-CN"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PaaS</a:t>
            </a:r>
            <a:r>
              <a:rPr lang="zh-CN" altLang="en-US"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平台搭建一个简单的</a:t>
            </a:r>
            <a:r>
              <a:rPr lang="en-US" altLang="zh-CN"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Blog</a:t>
            </a:r>
            <a:r>
              <a:rPr lang="zh-CN" altLang="en-US"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应用来体验</a:t>
            </a:r>
            <a:r>
              <a:rPr lang="en-US" altLang="zh-CN"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PaaS</a:t>
            </a:r>
            <a:r>
              <a:rPr lang="zh-CN" altLang="en-US"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平台的功能。</a:t>
            </a:r>
            <a:endParaRPr lang="zh-CN" altLang="en-US"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60373" y="4935167"/>
            <a:ext cx="897043" cy="615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651" y="4941447"/>
            <a:ext cx="1774123" cy="1556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体验</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031325"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PaaS</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体验</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207781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安装客户端</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内容占位符 3"/>
          <p:cNvSpPr txBox="1"/>
          <p:nvPr/>
        </p:nvSpPr>
        <p:spPr>
          <a:xfrm>
            <a:off x="286177" y="2259237"/>
            <a:ext cx="11773776" cy="114300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1</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）注册账号</a:t>
            </a:r>
            <a:r>
              <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https://console.run.pivotal.io/register</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endPar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2</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）完成注册后，登录到主界面。</a:t>
            </a:r>
            <a:endPar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pic>
        <p:nvPicPr>
          <p:cNvPr id="12" name="Picture 2" descr="G:\云计算导论：概念 架构与应用\云计算导论彩色示例图\第二章 云计算平台体验\图2.12 注册\图2.12 注册.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12" y="4023780"/>
            <a:ext cx="3750469" cy="2181395"/>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13" name="Picture 3" descr="G:\云计算导论：概念 架构与应用\云计算导论彩色示例图\第二章 云计算平台体验\图2.13 登录主界面\图2.13 登录主界面.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237" y="3163533"/>
            <a:ext cx="5553075" cy="3447355"/>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14" name="右箭头 13"/>
          <p:cNvSpPr/>
          <p:nvPr/>
        </p:nvSpPr>
        <p:spPr>
          <a:xfrm>
            <a:off x="4492912" y="4911363"/>
            <a:ext cx="1000125" cy="558757"/>
          </a:xfrm>
          <a:prstGeom prst="rightArrow">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121983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体验</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031325"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PaaS</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体验</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207781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安装客户端</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6" name="内容占位符 3"/>
          <p:cNvSpPr txBox="1"/>
          <p:nvPr/>
        </p:nvSpPr>
        <p:spPr>
          <a:xfrm>
            <a:off x="295414" y="1995710"/>
            <a:ext cx="11773776" cy="1165075"/>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3</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）下载与主机操作系统相对应的客户端软件，并安装。本体验使用的是</a:t>
            </a:r>
            <a:r>
              <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Windows 64bit</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客户端。</a:t>
            </a:r>
            <a:endPar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pic>
        <p:nvPicPr>
          <p:cNvPr id="17" name="Picture 2" descr="G:\云计算导论：概念 架构与应用\云计算导论彩色示例图\第二章 云计算平台体验\图2.14 安装客户端\图2.14 安装客户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5" y="3377407"/>
            <a:ext cx="4038600" cy="3167370"/>
          </a:xfrm>
          <a:prstGeom prst="rect">
            <a:avLst/>
          </a:prstGeom>
          <a:solidFill>
            <a:srgbClr val="0070C0"/>
          </a:solidFill>
          <a:ln>
            <a:solidFill>
              <a:srgbClr val="0070C0"/>
            </a:solidFill>
          </a:ln>
        </p:spPr>
      </p:pic>
      <p:pic>
        <p:nvPicPr>
          <p:cNvPr id="18" name="Picture 3" descr="G:\云计算导论：概念 架构与应用\云计算导论彩色示例图\第二章 云计算平台体验\图2.15 安装客户端\图2.15 安装客户端.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081" y="2770574"/>
            <a:ext cx="3872139" cy="3000319"/>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19" name="Picture 4" descr="G:\云计算导论：概念 架构与应用\云计算导论彩色示例图\第二章 云计算平台体验\图2.16 安装目录\图2.16 安装目录.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75" y="5029994"/>
            <a:ext cx="4212586" cy="1707806"/>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20" name="右箭头 19"/>
          <p:cNvSpPr/>
          <p:nvPr/>
        </p:nvSpPr>
        <p:spPr>
          <a:xfrm>
            <a:off x="4270375" y="4234652"/>
            <a:ext cx="1000125" cy="558757"/>
          </a:xfrm>
          <a:prstGeom prst="rightArrow">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121983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1" name="右箭头 20"/>
          <p:cNvSpPr/>
          <p:nvPr/>
        </p:nvSpPr>
        <p:spPr>
          <a:xfrm rot="2342455">
            <a:off x="8395091" y="4681714"/>
            <a:ext cx="730523" cy="558757"/>
          </a:xfrm>
          <a:prstGeom prst="rightArrow">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121983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概述</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25226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概述</a:t>
            </a:r>
            <a:endParaRPr lang="zh-CN" altLang="en-US" sz="2800" b="1" dirty="0">
              <a:latin typeface="黑体" panose="02010609060101010101" pitchFamily="2" charset="-122"/>
              <a:ea typeface="黑体" panose="02010609060101010101" pitchFamily="2" charset="-122"/>
            </a:endParaRPr>
          </a:p>
        </p:txBody>
      </p:sp>
      <p:sp>
        <p:nvSpPr>
          <p:cNvPr id="13" name="矩形 12"/>
          <p:cNvSpPr/>
          <p:nvPr/>
        </p:nvSpPr>
        <p:spPr>
          <a:xfrm>
            <a:off x="-6350" y="2142429"/>
            <a:ext cx="12198350"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latin typeface="微软雅黑" panose="020B0503020204020204" pitchFamily="34" charset="-122"/>
                <a:ea typeface="微软雅黑" panose="020B0503020204020204" pitchFamily="34" charset="-122"/>
              </a:rPr>
              <a:t>       平台层的功能以服务的形式提供给用户，可以作为应用开发测试和运行管理的环境，亦平台即服务（</a:t>
            </a:r>
            <a:r>
              <a:rPr lang="en-US" altLang="zh-CN" dirty="0">
                <a:latin typeface="微软雅黑" panose="020B0503020204020204" pitchFamily="34" charset="-122"/>
                <a:ea typeface="微软雅黑" panose="020B0503020204020204" pitchFamily="34" charset="-122"/>
              </a:rPr>
              <a:t>Platform as a Service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PaaS</a:t>
            </a:r>
            <a:r>
              <a:rPr lang="zh-CN" altLang="en-US" dirty="0">
                <a:latin typeface="微软雅黑" panose="020B0503020204020204" pitchFamily="34" charset="-122"/>
                <a:ea typeface="微软雅黑" panose="020B0503020204020204" pitchFamily="34" charset="-122"/>
              </a:rPr>
              <a:t>）。平台即服务是云计算平台层的外在表现形式，是云计算平台提供的一类重要的功能集合。</a:t>
            </a:r>
            <a:endParaRPr lang="zh-CN" altLang="en-US"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        在云计算的多层架构中，需要一个层次来屏蔽下层物理设备的多样性，又要支持上层应用的多样性。</a:t>
            </a:r>
            <a:r>
              <a:rPr lang="en-US" altLang="zh-CN" dirty="0">
                <a:latin typeface="微软雅黑" panose="020B0503020204020204" pitchFamily="34" charset="-122"/>
                <a:ea typeface="微软雅黑" panose="020B0503020204020204" pitchFamily="34" charset="-122"/>
              </a:rPr>
              <a:t>PaaS</a:t>
            </a:r>
            <a:r>
              <a:rPr lang="zh-CN" altLang="en-US" dirty="0">
                <a:latin typeface="微软雅黑" panose="020B0503020204020204" pitchFamily="34" charset="-122"/>
                <a:ea typeface="微软雅黑" panose="020B0503020204020204" pitchFamily="34" charset="-122"/>
              </a:rPr>
              <a:t>层即通过一系列的面向应用需求的基本服务和功能来提供应用运行管理的基础，而它本身也屏蔽了基础设施层的多样性，可运行在多样的基础设施层之上。</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体验</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031325"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PaaS</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体验</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207781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安装客户端</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4" name="内容占位符 3"/>
          <p:cNvSpPr txBox="1"/>
          <p:nvPr/>
        </p:nvSpPr>
        <p:spPr>
          <a:xfrm>
            <a:off x="258468" y="1991519"/>
            <a:ext cx="11773776" cy="114300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4</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）在“开始”菜单的搜索程序和文件输入框里输入</a:t>
            </a:r>
            <a:r>
              <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cmd</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，打开命令行窗口（见左图），在命令行窗口输入以下命令、</a:t>
            </a:r>
            <a:r>
              <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E-mail</a:t>
            </a:r>
            <a:r>
              <a:rPr kumimoji="0" lang="zh-CN" alt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和密码，完成客户端登录。</a:t>
            </a:r>
            <a:endPar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sp>
        <p:nvSpPr>
          <p:cNvPr id="15" name="右箭头 14"/>
          <p:cNvSpPr/>
          <p:nvPr/>
        </p:nvSpPr>
        <p:spPr>
          <a:xfrm>
            <a:off x="4711123" y="4590948"/>
            <a:ext cx="1000125" cy="558757"/>
          </a:xfrm>
          <a:prstGeom prst="rightArrow">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121983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pic>
        <p:nvPicPr>
          <p:cNvPr id="22" name="Picture 3" descr="G:\云计算导论：概念 架构与应用\云计算导论彩色示例图\第二章 云计算平台体验\图2.18 登录Cloud Foundry客户端\图2.18 登录Cloud Foundry客户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536" y="3488344"/>
            <a:ext cx="4953000" cy="29813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云计算导论：概念 架构与应用\云计算导论彩色示例图\第二章 云计算平台体验\图2.17 打开命令行\图2.17 打开命令行.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545" y="2783385"/>
            <a:ext cx="3268281" cy="37997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体验</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031325"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PaaS</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体验</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部署应用</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内容占位符 2"/>
          <p:cNvSpPr txBox="1"/>
          <p:nvPr/>
        </p:nvSpPr>
        <p:spPr>
          <a:xfrm>
            <a:off x="0" y="2503848"/>
            <a:ext cx="4956174" cy="2971800"/>
          </a:xfrm>
          <a:prstGeom prst="rect">
            <a:avLst/>
          </a:prstGeom>
        </p:spPr>
        <p:txBody>
          <a:bodyPr vert="horz" lIns="121917" tIns="60958" rIns="121917" bIns="60958" rtlCol="0">
            <a:normAutofit lnSpcReduction="10000"/>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GB" altLang="zh-CN" sz="2000" b="0" i="0" u="none" strike="noStrike" kern="1200" cap="none" spc="0" normalizeH="0" baseline="0" noProof="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1</a:t>
            </a:r>
            <a:r>
              <a:rPr kumimoji="0" lang="zh-CN" altLang="zh-CN" sz="2000" b="0" i="0" u="none" strike="noStrike" kern="1200" cap="none" spc="0" normalizeH="0" baseline="0" noProof="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zh-CN" altLang="en-US" sz="2000" b="0" i="0" u="none" strike="noStrike" kern="1200" cap="none" spc="0" normalizeH="0" baseline="0" noProof="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下载</a:t>
            </a:r>
            <a:r>
              <a:rPr kumimoji="0" lang="en-US" altLang="zh-CN" sz="2000" b="0" i="0" u="none" strike="noStrike" kern="1200" cap="none" spc="0" normalizeH="0" baseline="0" noProof="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Sample_app</a:t>
            </a:r>
            <a:r>
              <a:rPr kumimoji="0" lang="zh-CN" altLang="en-US" sz="2000" b="0" i="0" u="none" strike="noStrike" kern="1200" cap="none" spc="0" normalizeH="0" baseline="0" noProof="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源码</a:t>
            </a:r>
            <a:endParaRPr kumimoji="0" lang="en-US" altLang="zh-CN" sz="2000" b="0" i="0" u="none" strike="noStrike" kern="1200" cap="none" spc="0" normalizeH="0" baseline="0" noProof="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2000" b="0" i="0" u="none" strike="noStrike" kern="1200" cap="none" spc="0" normalizeH="0" baseline="0" noProof="0">
                <a:ln>
                  <a:noFill/>
                </a:ln>
                <a:solidFill>
                  <a:srgbClr val="4C6062"/>
                </a:solidFill>
                <a:effectLst/>
                <a:uLnTx/>
                <a:uFillTx/>
                <a:latin typeface="微软雅黑" panose="020B0503020204020204" pitchFamily="34" charset="-122"/>
                <a:ea typeface="微软雅黑" panose="020B0503020204020204" pitchFamily="34" charset="-122"/>
                <a:cs typeface="+mn-cs"/>
              </a:rPr>
              <a:t>在浏览器上输入以下地址，下载</a:t>
            </a:r>
            <a:r>
              <a:rPr kumimoji="0" lang="en-US" altLang="zh-CN" sz="2000" b="0" i="0" u="none" strike="noStrike" kern="1200" cap="none" spc="0" normalizeH="0" baseline="0" noProof="0">
                <a:ln>
                  <a:noFill/>
                </a:ln>
                <a:solidFill>
                  <a:srgbClr val="4C6062"/>
                </a:solidFill>
                <a:effectLst/>
                <a:uLnTx/>
                <a:uFillTx/>
                <a:latin typeface="微软雅黑" panose="020B0503020204020204" pitchFamily="34" charset="-122"/>
                <a:ea typeface="微软雅黑" panose="020B0503020204020204" pitchFamily="34" charset="-122"/>
                <a:cs typeface="+mn-cs"/>
              </a:rPr>
              <a:t>Sample_app</a:t>
            </a:r>
            <a:r>
              <a:rPr kumimoji="0" lang="zh-CN" altLang="en-US" sz="2000" b="0" i="0" u="none" strike="noStrike" kern="1200" cap="none" spc="0" normalizeH="0" baseline="0" noProof="0">
                <a:ln>
                  <a:noFill/>
                </a:ln>
                <a:solidFill>
                  <a:srgbClr val="4C6062"/>
                </a:solidFill>
                <a:effectLst/>
                <a:uLnTx/>
                <a:uFillTx/>
                <a:latin typeface="微软雅黑" panose="020B0503020204020204" pitchFamily="34" charset="-122"/>
                <a:ea typeface="微软雅黑" panose="020B0503020204020204" pitchFamily="34" charset="-122"/>
                <a:cs typeface="+mn-cs"/>
              </a:rPr>
              <a:t>的源码压缩包，并解压到本地目录。</a:t>
            </a:r>
            <a:endParaRPr kumimoji="0" lang="en-US" altLang="zh-CN" sz="2000" b="0" i="0" u="none" strike="noStrike" kern="1200" cap="none" spc="0" normalizeH="0" baseline="0" noProof="0">
              <a:ln>
                <a:noFill/>
              </a:ln>
              <a:solidFill>
                <a:srgbClr val="4C6062"/>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20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rPr>
              <a:t>https://github.com/cloudfoundry-samples/rails_sample_app/archive/master.zip</a:t>
            </a:r>
            <a:endParaRPr kumimoji="0" lang="zh-CN" altLang="en-US" sz="20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cxnSp>
        <p:nvCxnSpPr>
          <p:cNvPr id="16" name="直接连接符 15"/>
          <p:cNvCxnSpPr/>
          <p:nvPr/>
        </p:nvCxnSpPr>
        <p:spPr>
          <a:xfrm>
            <a:off x="5127047" y="1868526"/>
            <a:ext cx="0" cy="4812539"/>
          </a:xfrm>
          <a:prstGeom prst="line">
            <a:avLst/>
          </a:prstGeom>
          <a:noFill/>
          <a:ln w="57150" cap="flat" cmpd="sng" algn="ctr">
            <a:solidFill>
              <a:srgbClr val="0070C0"/>
            </a:solidFill>
            <a:prstDash val="sysDot"/>
          </a:ln>
          <a:effectLst/>
        </p:spPr>
      </p:cxnSp>
      <p:pic>
        <p:nvPicPr>
          <p:cNvPr id="17" name="Picture 2" descr="G:\云计算导论：概念 架构与应用\云计算导论彩色示例图\第二章 云计算平台体验\图2.19 下载演示应用源码\图2.19 下载演示应用源码.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536" y="2415708"/>
            <a:ext cx="4681311" cy="3588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体验</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031325"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PaaS</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体验</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部署应用</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文本框 25"/>
          <p:cNvSpPr txBox="1"/>
          <p:nvPr/>
        </p:nvSpPr>
        <p:spPr>
          <a:xfrm>
            <a:off x="317745" y="1960303"/>
            <a:ext cx="4114799" cy="4850174"/>
          </a:xfrm>
          <a:prstGeom prst="rect">
            <a:avLst/>
          </a:prstGeom>
          <a:noFill/>
        </p:spPr>
        <p:txBody>
          <a:bodyPr wrap="square" rtlCol="0">
            <a:spAutoFit/>
          </a:bodyPr>
          <a:lstStyle/>
          <a:p>
            <a:pPr indent="457200" defTabSz="1219835">
              <a:lnSpc>
                <a:spcPct val="150000"/>
              </a:lnSpc>
            </a:pPr>
            <a:r>
              <a:rPr lang="en-US" altLang="zh-CN" sz="1600" dirty="0">
                <a:solidFill>
                  <a:prstClr val="black"/>
                </a:solidFill>
                <a:latin typeface="Arial" panose="020B0604020202020204"/>
                <a:ea typeface="微软雅黑" panose="020B0503020204020204" pitchFamily="34" charset="-122"/>
              </a:rPr>
              <a:t> 2</a:t>
            </a:r>
            <a:r>
              <a:rPr lang="zh-CN" altLang="zh-CN" sz="1600" dirty="0">
                <a:solidFill>
                  <a:prstClr val="black"/>
                </a:solidFill>
                <a:latin typeface="Arial" panose="020B0604020202020204"/>
                <a:ea typeface="微软雅黑" panose="020B0503020204020204" pitchFamily="34" charset="-122"/>
              </a:rPr>
              <a:t>．</a:t>
            </a:r>
            <a:r>
              <a:rPr lang="zh-CN" altLang="en-US" sz="1600" dirty="0">
                <a:solidFill>
                  <a:prstClr val="black"/>
                </a:solidFill>
                <a:latin typeface="Arial" panose="020B0604020202020204"/>
                <a:ea typeface="微软雅黑" panose="020B0503020204020204" pitchFamily="34" charset="-122"/>
              </a:rPr>
              <a:t>创建数据库服务实例</a:t>
            </a:r>
            <a:endParaRPr lang="en-US" altLang="zh-CN" sz="1600" dirty="0">
              <a:solidFill>
                <a:srgbClr val="4C6062"/>
              </a:solidFill>
              <a:latin typeface="微软雅黑" panose="020B0503020204020204" pitchFamily="34" charset="-122"/>
              <a:ea typeface="微软雅黑" panose="020B0503020204020204" pitchFamily="34" charset="-122"/>
            </a:endParaRPr>
          </a:p>
          <a:p>
            <a:pPr indent="457200" defTabSz="1219835">
              <a:lnSpc>
                <a:spcPct val="150000"/>
              </a:lnSpc>
            </a:pPr>
            <a:r>
              <a:rPr lang="zh-CN" altLang="en-US" sz="1600" dirty="0">
                <a:solidFill>
                  <a:srgbClr val="4C6062"/>
                </a:solidFill>
                <a:latin typeface="微软雅黑" panose="020B0503020204020204" pitchFamily="34" charset="-122"/>
                <a:ea typeface="微软雅黑" panose="020B0503020204020204" pitchFamily="34" charset="-122"/>
              </a:rPr>
              <a:t>在</a:t>
            </a:r>
            <a:r>
              <a:rPr lang="en-US" altLang="zh-CN" sz="1600" dirty="0">
                <a:solidFill>
                  <a:srgbClr val="4C6062"/>
                </a:solidFill>
                <a:latin typeface="微软雅黑" panose="020B0503020204020204" pitchFamily="34" charset="-122"/>
                <a:ea typeface="微软雅黑" panose="020B0503020204020204" pitchFamily="34" charset="-122"/>
              </a:rPr>
              <a:t>Cloud Foundry </a:t>
            </a:r>
            <a:r>
              <a:rPr lang="en-US" altLang="zh-CN" sz="1600" dirty="0" err="1">
                <a:solidFill>
                  <a:srgbClr val="4C6062"/>
                </a:solidFill>
                <a:latin typeface="微软雅黑" panose="020B0503020204020204" pitchFamily="34" charset="-122"/>
                <a:ea typeface="微软雅黑" panose="020B0503020204020204" pitchFamily="34" charset="-122"/>
              </a:rPr>
              <a:t>Paas</a:t>
            </a:r>
            <a:r>
              <a:rPr lang="zh-CN" altLang="en-US" sz="1600" dirty="0">
                <a:solidFill>
                  <a:srgbClr val="4C6062"/>
                </a:solidFill>
                <a:latin typeface="微软雅黑" panose="020B0503020204020204" pitchFamily="34" charset="-122"/>
                <a:ea typeface="微软雅黑" panose="020B0503020204020204" pitchFamily="34" charset="-122"/>
              </a:rPr>
              <a:t>平台中，数据库是作为一种服务类型。我们将使用</a:t>
            </a:r>
            <a:r>
              <a:rPr lang="en-US" altLang="zh-CN" sz="1600" dirty="0" err="1">
                <a:solidFill>
                  <a:srgbClr val="4C6062"/>
                </a:solidFill>
                <a:latin typeface="微软雅黑" panose="020B0503020204020204" pitchFamily="34" charset="-122"/>
                <a:ea typeface="微软雅黑" panose="020B0503020204020204" pitchFamily="34" charset="-122"/>
              </a:rPr>
              <a:t>elephantsql</a:t>
            </a:r>
            <a:r>
              <a:rPr lang="zh-CN" altLang="en-US" sz="1600" dirty="0">
                <a:solidFill>
                  <a:srgbClr val="4C6062"/>
                </a:solidFill>
                <a:latin typeface="微软雅黑" panose="020B0503020204020204" pitchFamily="34" charset="-122"/>
                <a:ea typeface="微软雅黑" panose="020B0503020204020204" pitchFamily="34" charset="-122"/>
              </a:rPr>
              <a:t>作为我们这个应用的数据库服务实例。</a:t>
            </a:r>
            <a:endParaRPr lang="en-US" altLang="zh-CN" sz="1600" dirty="0">
              <a:solidFill>
                <a:srgbClr val="4C6062"/>
              </a:solidFill>
              <a:latin typeface="微软雅黑" panose="020B0503020204020204" pitchFamily="34" charset="-122"/>
              <a:ea typeface="微软雅黑" panose="020B0503020204020204" pitchFamily="34" charset="-122"/>
            </a:endParaRPr>
          </a:p>
          <a:p>
            <a:pPr indent="457200" defTabSz="1219835">
              <a:lnSpc>
                <a:spcPct val="150000"/>
              </a:lnSpc>
            </a:pPr>
            <a:r>
              <a:rPr lang="en-US" altLang="zh-CN" sz="1600" dirty="0" err="1">
                <a:solidFill>
                  <a:srgbClr val="FF0000"/>
                </a:solidFill>
                <a:latin typeface="微软雅黑" panose="020B0503020204020204" pitchFamily="34" charset="-122"/>
                <a:ea typeface="微软雅黑" panose="020B0503020204020204" pitchFamily="34" charset="-122"/>
              </a:rPr>
              <a:t>cf</a:t>
            </a:r>
            <a:r>
              <a:rPr lang="en-US" altLang="zh-CN" sz="1600" dirty="0">
                <a:solidFill>
                  <a:srgbClr val="FF0000"/>
                </a:solidFill>
                <a:latin typeface="微软雅黑" panose="020B0503020204020204" pitchFamily="34" charset="-122"/>
                <a:ea typeface="微软雅黑" panose="020B0503020204020204" pitchFamily="34" charset="-122"/>
              </a:rPr>
              <a:t> create-service </a:t>
            </a:r>
            <a:r>
              <a:rPr lang="en-US" altLang="zh-CN" sz="1600" dirty="0" err="1">
                <a:solidFill>
                  <a:srgbClr val="FF0000"/>
                </a:solidFill>
                <a:latin typeface="微软雅黑" panose="020B0503020204020204" pitchFamily="34" charset="-122"/>
                <a:ea typeface="微软雅黑" panose="020B0503020204020204" pitchFamily="34" charset="-122"/>
              </a:rPr>
              <a:t>elephantsql</a:t>
            </a:r>
            <a:r>
              <a:rPr lang="en-US" altLang="zh-CN" sz="1600" dirty="0">
                <a:solidFill>
                  <a:srgbClr val="FF0000"/>
                </a:solidFill>
                <a:latin typeface="微软雅黑" panose="020B0503020204020204" pitchFamily="34" charset="-122"/>
                <a:ea typeface="微软雅黑" panose="020B0503020204020204" pitchFamily="34" charset="-122"/>
              </a:rPr>
              <a:t> turtle rails-</a:t>
            </a:r>
            <a:r>
              <a:rPr lang="en-US" altLang="zh-CN" sz="1600" dirty="0" err="1">
                <a:solidFill>
                  <a:srgbClr val="FF0000"/>
                </a:solidFill>
                <a:latin typeface="微软雅黑" panose="020B0503020204020204" pitchFamily="34" charset="-122"/>
                <a:ea typeface="微软雅黑" panose="020B0503020204020204" pitchFamily="34" charset="-122"/>
              </a:rPr>
              <a:t>postgres</a:t>
            </a:r>
            <a:endParaRPr lang="en-US" altLang="zh-CN" sz="1600" dirty="0">
              <a:solidFill>
                <a:srgbClr val="FF0000"/>
              </a:solidFill>
              <a:latin typeface="微软雅黑" panose="020B0503020204020204" pitchFamily="34" charset="-122"/>
              <a:ea typeface="微软雅黑" panose="020B0503020204020204" pitchFamily="34" charset="-122"/>
            </a:endParaRPr>
          </a:p>
          <a:p>
            <a:pPr indent="457200" defTabSz="1219835">
              <a:lnSpc>
                <a:spcPct val="150000"/>
              </a:lnSpc>
            </a:pPr>
            <a:r>
              <a:rPr lang="zh-CN" altLang="en-US" sz="1600" dirty="0">
                <a:solidFill>
                  <a:srgbClr val="4C6062"/>
                </a:solidFill>
                <a:latin typeface="微软雅黑" panose="020B0503020204020204" pitchFamily="34" charset="-122"/>
                <a:ea typeface="微软雅黑" panose="020B0503020204020204" pitchFamily="34" charset="-122"/>
              </a:rPr>
              <a:t>完成数据库创建后，本例中使用</a:t>
            </a:r>
            <a:r>
              <a:rPr lang="en-US" altLang="zh-CN" sz="1600" dirty="0" err="1">
                <a:solidFill>
                  <a:srgbClr val="4C6062"/>
                </a:solidFill>
                <a:latin typeface="微软雅黑" panose="020B0503020204020204" pitchFamily="34" charset="-122"/>
                <a:ea typeface="微软雅黑" panose="020B0503020204020204" pitchFamily="34" charset="-122"/>
              </a:rPr>
              <a:t>elephantsql</a:t>
            </a:r>
            <a:r>
              <a:rPr lang="zh-CN" altLang="en-US" sz="1600" dirty="0">
                <a:solidFill>
                  <a:srgbClr val="4C6062"/>
                </a:solidFill>
                <a:latin typeface="微软雅黑" panose="020B0503020204020204" pitchFamily="34" charset="-122"/>
                <a:ea typeface="微软雅黑" panose="020B0503020204020204" pitchFamily="34" charset="-122"/>
              </a:rPr>
              <a:t>服务和</a:t>
            </a:r>
            <a:r>
              <a:rPr lang="en-US" altLang="zh-CN" sz="1600" dirty="0">
                <a:solidFill>
                  <a:srgbClr val="4C6062"/>
                </a:solidFill>
                <a:latin typeface="微软雅黑" panose="020B0503020204020204" pitchFamily="34" charset="-122"/>
                <a:ea typeface="微软雅黑" panose="020B0503020204020204" pitchFamily="34" charset="-122"/>
              </a:rPr>
              <a:t>turtle</a:t>
            </a:r>
            <a:r>
              <a:rPr lang="zh-CN" altLang="en-US" sz="1600" dirty="0">
                <a:solidFill>
                  <a:srgbClr val="4C6062"/>
                </a:solidFill>
                <a:latin typeface="微软雅黑" panose="020B0503020204020204" pitchFamily="34" charset="-122"/>
                <a:ea typeface="微软雅黑" panose="020B0503020204020204" pitchFamily="34" charset="-122"/>
              </a:rPr>
              <a:t>方案创建了名为</a:t>
            </a:r>
            <a:r>
              <a:rPr lang="en-US" altLang="zh-CN" sz="1600" dirty="0">
                <a:solidFill>
                  <a:srgbClr val="4C6062"/>
                </a:solidFill>
                <a:latin typeface="微软雅黑" panose="020B0503020204020204" pitchFamily="34" charset="-122"/>
                <a:ea typeface="微软雅黑" panose="020B0503020204020204" pitchFamily="34" charset="-122"/>
              </a:rPr>
              <a:t>rails-</a:t>
            </a:r>
            <a:r>
              <a:rPr lang="en-US" altLang="zh-CN" sz="1600" dirty="0" err="1">
                <a:solidFill>
                  <a:srgbClr val="4C6062"/>
                </a:solidFill>
                <a:latin typeface="微软雅黑" panose="020B0503020204020204" pitchFamily="34" charset="-122"/>
                <a:ea typeface="微软雅黑" panose="020B0503020204020204" pitchFamily="34" charset="-122"/>
              </a:rPr>
              <a:t>postgres</a:t>
            </a:r>
            <a:r>
              <a:rPr lang="zh-CN" altLang="en-US" sz="1600" dirty="0">
                <a:solidFill>
                  <a:srgbClr val="4C6062"/>
                </a:solidFill>
                <a:latin typeface="微软雅黑" panose="020B0503020204020204" pitchFamily="34" charset="-122"/>
                <a:ea typeface="微软雅黑" panose="020B0503020204020204" pitchFamily="34" charset="-122"/>
              </a:rPr>
              <a:t>的数据库实例。在本地项目</a:t>
            </a:r>
            <a:r>
              <a:rPr lang="en-US" altLang="zh-CN" sz="1600" dirty="0">
                <a:solidFill>
                  <a:srgbClr val="4C6062"/>
                </a:solidFill>
                <a:latin typeface="微软雅黑" panose="020B0503020204020204" pitchFamily="34" charset="-122"/>
                <a:ea typeface="微软雅黑" panose="020B0503020204020204" pitchFamily="34" charset="-122"/>
              </a:rPr>
              <a:t>sample</a:t>
            </a:r>
            <a:r>
              <a:rPr lang="zh-CN" altLang="en-US" sz="1600" dirty="0">
                <a:solidFill>
                  <a:srgbClr val="4C6062"/>
                </a:solidFill>
                <a:latin typeface="微软雅黑" panose="020B0503020204020204" pitchFamily="34" charset="-122"/>
                <a:ea typeface="微软雅黑" panose="020B0503020204020204" pitchFamily="34" charset="-122"/>
              </a:rPr>
              <a:t>下有一个名为</a:t>
            </a:r>
            <a:r>
              <a:rPr lang="en-US" altLang="zh-CN" sz="1600" dirty="0" err="1">
                <a:solidFill>
                  <a:srgbClr val="4C6062"/>
                </a:solidFill>
                <a:latin typeface="微软雅黑" panose="020B0503020204020204" pitchFamily="34" charset="-122"/>
                <a:ea typeface="微软雅黑" panose="020B0503020204020204" pitchFamily="34" charset="-122"/>
              </a:rPr>
              <a:t>manifest.yml</a:t>
            </a:r>
            <a:r>
              <a:rPr lang="zh-CN" altLang="en-US" sz="1600" dirty="0">
                <a:solidFill>
                  <a:srgbClr val="4C6062"/>
                </a:solidFill>
                <a:latin typeface="微软雅黑" panose="020B0503020204020204" pitchFamily="34" charset="-122"/>
                <a:ea typeface="微软雅黑" panose="020B0503020204020204" pitchFamily="34" charset="-122"/>
              </a:rPr>
              <a:t>的文件，该文件描述了该应用</a:t>
            </a:r>
            <a:r>
              <a:rPr lang="en-US" altLang="zh-CN" sz="1600" dirty="0">
                <a:solidFill>
                  <a:srgbClr val="4C6062"/>
                </a:solidFill>
                <a:latin typeface="微软雅黑" panose="020B0503020204020204" pitchFamily="34" charset="-122"/>
                <a:ea typeface="微软雅黑" panose="020B0503020204020204" pitchFamily="34" charset="-122"/>
              </a:rPr>
              <a:t>App</a:t>
            </a:r>
            <a:r>
              <a:rPr lang="zh-CN" altLang="en-US" sz="1600" dirty="0">
                <a:solidFill>
                  <a:srgbClr val="4C6062"/>
                </a:solidFill>
                <a:latin typeface="微软雅黑" panose="020B0503020204020204" pitchFamily="34" charset="-122"/>
                <a:ea typeface="微软雅黑" panose="020B0503020204020204" pitchFamily="34" charset="-122"/>
              </a:rPr>
              <a:t>的创建信息，通过命令行打开。</a:t>
            </a:r>
            <a:endParaRPr lang="zh-CN" altLang="en-US" sz="1600" dirty="0">
              <a:solidFill>
                <a:srgbClr val="4C6062"/>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4803775" y="1593264"/>
            <a:ext cx="0" cy="5072143"/>
          </a:xfrm>
          <a:prstGeom prst="line">
            <a:avLst/>
          </a:prstGeom>
          <a:noFill/>
          <a:ln w="57150" cap="flat" cmpd="sng" algn="ctr">
            <a:solidFill>
              <a:srgbClr val="0070C0"/>
            </a:solidFill>
            <a:prstDash val="sysDot"/>
          </a:ln>
          <a:effectLst/>
        </p:spPr>
      </p:cxnSp>
      <p:pic>
        <p:nvPicPr>
          <p:cNvPr id="13" name="Picture 2" descr="G:\云计算导论：概念 架构与应用\云计算导论彩色示例图\第二章 云计算平台体验\图2.20 Sample_app源码\图2.20 Sample_app源码.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775" y="1702773"/>
            <a:ext cx="2017877" cy="4853123"/>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14" name="图片 53" descr="说明: 15_副本"/>
          <p:cNvPicPr>
            <a:picLocks noChangeAspect="1" noChangeArrowheads="1"/>
          </p:cNvPicPr>
          <p:nvPr/>
        </p:nvPicPr>
        <p:blipFill>
          <a:blip r:embed="rId3">
            <a:lum bright="-2000"/>
            <a:extLst>
              <a:ext uri="{28A0092B-C50C-407E-A947-70E740481C1C}">
                <a14:useLocalDpi xmlns:a14="http://schemas.microsoft.com/office/drawing/2010/main" val="0"/>
              </a:ext>
            </a:extLst>
          </a:blip>
          <a:srcRect/>
          <a:stretch>
            <a:fillRect/>
          </a:stretch>
        </p:blipFill>
        <p:spPr bwMode="auto">
          <a:xfrm>
            <a:off x="7470775" y="3505994"/>
            <a:ext cx="4374955" cy="1530207"/>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cxnSp>
        <p:nvCxnSpPr>
          <p:cNvPr id="15" name="曲线连接符 14"/>
          <p:cNvCxnSpPr/>
          <p:nvPr/>
        </p:nvCxnSpPr>
        <p:spPr>
          <a:xfrm flipV="1">
            <a:off x="6535057" y="5036201"/>
            <a:ext cx="1240518" cy="982181"/>
          </a:xfrm>
          <a:prstGeom prst="curvedConnector3">
            <a:avLst/>
          </a:prstGeom>
          <a:noFill/>
          <a:ln w="28575" cap="flat" cmpd="sng" algn="ctr">
            <a:solidFill>
              <a:srgbClr val="FF0000"/>
            </a:solidFill>
            <a:prstDash val="solid"/>
            <a:tailEnd type="arrow"/>
          </a:ln>
          <a:effectLst/>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体验</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031325"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PaaS</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体验</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部署应用</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内容占位符 2"/>
          <p:cNvSpPr txBox="1"/>
          <p:nvPr/>
        </p:nvSpPr>
        <p:spPr>
          <a:xfrm>
            <a:off x="0" y="2357023"/>
            <a:ext cx="4956174" cy="297180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GB" altLang="zh-CN"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3</a:t>
            </a:r>
            <a:r>
              <a:rPr kumimoji="0" lang="zh-CN" altLang="zh-CN"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a:t>
            </a:r>
            <a:r>
              <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部署应用</a:t>
            </a:r>
            <a:endParaRPr kumimoji="0" lang="en-US" altLang="zh-CN"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2000" b="0" i="0" u="none" strike="noStrike" kern="1200" cap="none" spc="0" normalizeH="0" baseline="0" noProof="0" dirty="0">
                <a:ln>
                  <a:noFill/>
                </a:ln>
                <a:solidFill>
                  <a:srgbClr val="4C6062"/>
                </a:solidFill>
                <a:effectLst/>
                <a:uLnTx/>
                <a:uFillTx/>
                <a:latin typeface="微软雅黑" panose="020B0503020204020204" pitchFamily="34" charset="-122"/>
                <a:ea typeface="微软雅黑" panose="020B0503020204020204" pitchFamily="34" charset="-122"/>
                <a:cs typeface="+mn-cs"/>
              </a:rPr>
              <a:t>使用命令行进入到项目目录下，输入以下命令，完成应该部署。</a:t>
            </a:r>
            <a:endParaRPr kumimoji="0" lang="en-US" altLang="zh-CN" sz="2000" b="0" i="0" u="none" strike="noStrike" kern="1200" cap="none" spc="0" normalizeH="0" baseline="0" noProof="0" dirty="0">
              <a:ln>
                <a:noFill/>
              </a:ln>
              <a:solidFill>
                <a:srgbClr val="4C6062"/>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2000" b="0" i="0" u="none" strike="noStrike" kern="1200" cap="none" spc="0" normalizeH="0" baseline="0" noProof="0" dirty="0" err="1">
                <a:ln>
                  <a:noFill/>
                </a:ln>
                <a:solidFill>
                  <a:srgbClr val="FF0000"/>
                </a:solidFill>
                <a:effectLst/>
                <a:uLnTx/>
                <a:uFillTx/>
                <a:latin typeface="Arial" panose="020B0604020202020204"/>
                <a:ea typeface="微软雅黑" panose="020B0503020204020204" pitchFamily="34" charset="-122"/>
                <a:cs typeface="+mn-cs"/>
              </a:rPr>
              <a:t>cf</a:t>
            </a:r>
            <a:r>
              <a:rPr kumimoji="0" lang="en-US" altLang="zh-CN" sz="20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 push </a:t>
            </a:r>
            <a:r>
              <a:rPr kumimoji="0" lang="en-US" altLang="zh-CN" sz="2000" b="0" i="0" u="none" strike="noStrike" kern="1200" cap="none" spc="0" normalizeH="0" baseline="0" noProof="0" dirty="0" err="1">
                <a:ln>
                  <a:noFill/>
                </a:ln>
                <a:solidFill>
                  <a:srgbClr val="FF0000"/>
                </a:solidFill>
                <a:effectLst/>
                <a:uLnTx/>
                <a:uFillTx/>
                <a:latin typeface="Arial" panose="020B0604020202020204"/>
                <a:ea typeface="微软雅黑" panose="020B0503020204020204" pitchFamily="34" charset="-122"/>
                <a:cs typeface="+mn-cs"/>
              </a:rPr>
              <a:t>pass_sample_app</a:t>
            </a:r>
            <a:r>
              <a:rPr kumimoji="0" lang="en-US" altLang="zh-CN" sz="20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 -random-route</a:t>
            </a:r>
            <a:endPar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cxnSp>
        <p:nvCxnSpPr>
          <p:cNvPr id="12" name="直接连接符 11"/>
          <p:cNvCxnSpPr/>
          <p:nvPr/>
        </p:nvCxnSpPr>
        <p:spPr>
          <a:xfrm>
            <a:off x="5108575" y="1436654"/>
            <a:ext cx="0" cy="4812539"/>
          </a:xfrm>
          <a:prstGeom prst="line">
            <a:avLst/>
          </a:prstGeom>
          <a:noFill/>
          <a:ln w="57150" cap="flat" cmpd="sng" algn="ctr">
            <a:solidFill>
              <a:srgbClr val="0070C0"/>
            </a:solidFill>
            <a:prstDash val="sysDot"/>
          </a:ln>
          <a:effectLst/>
        </p:spPr>
      </p:cxnSp>
      <p:pic>
        <p:nvPicPr>
          <p:cNvPr id="13" name="Picture 2" descr="G:\云计算导论：概念 架构与应用\云计算导论彩色示例图\第二章 云计算平台体验\图2.23 部署应用\图2.23 部署应用.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5" y="1608082"/>
            <a:ext cx="5715000" cy="4031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体验</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2031325"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PaaS</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体验</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使用应用</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内容占位符 3"/>
          <p:cNvSpPr txBox="1"/>
          <p:nvPr/>
        </p:nvSpPr>
        <p:spPr>
          <a:xfrm>
            <a:off x="231775" y="1989590"/>
            <a:ext cx="11068488" cy="91440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我们已经在</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Cloud Foundry</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平台上完成了应用的部署，现在就可以在浏览器上输入地址</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http://pass-sample-app.cfapps.io/</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使用部署的应用，如下图所示。</a:t>
            </a:r>
            <a:endPar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en-US" altLang="zh-CN"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pic>
        <p:nvPicPr>
          <p:cNvPr id="12" name="Picture 2" descr="G:\云计算导论：概念 架构与应用\云计算导论彩色示例图\第二章 云计算平台体验\图2.24 Sample App应用\图2.24 Sample App应用.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 y="3090828"/>
            <a:ext cx="4495800" cy="2471772"/>
          </a:xfrm>
          <a:prstGeom prst="rect">
            <a:avLst/>
          </a:prstGeom>
          <a:noFill/>
          <a:ln>
            <a:solidFill>
              <a:srgbClr val="4F81BD">
                <a:lumMod val="60000"/>
                <a:lumOff val="40000"/>
              </a:srgbClr>
            </a:solidFill>
          </a:ln>
          <a:extLst>
            <a:ext uri="{909E8E84-426E-40DD-AFC4-6F175D3DCCD1}">
              <a14:hiddenFill xmlns:a14="http://schemas.microsoft.com/office/drawing/2010/main">
                <a:solidFill>
                  <a:srgbClr val="FFFFFF"/>
                </a:solidFill>
              </a14:hiddenFill>
            </a:ext>
          </a:extLst>
        </p:spPr>
      </p:pic>
      <p:pic>
        <p:nvPicPr>
          <p:cNvPr id="13" name="Picture 3" descr="G:\云计算导论：概念 架构与应用\云计算导论彩色示例图\第二章 云计算平台体验\图2.25 注册账号\图2.25 注册账号.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0" y="2439398"/>
            <a:ext cx="3078704" cy="3809002"/>
          </a:xfrm>
          <a:prstGeom prst="rect">
            <a:avLst/>
          </a:prstGeom>
          <a:noFill/>
          <a:ln>
            <a:solidFill>
              <a:srgbClr val="4F81BD">
                <a:lumMod val="60000"/>
                <a:lumOff val="40000"/>
              </a:srgbClr>
            </a:solidFill>
          </a:ln>
          <a:extLst>
            <a:ext uri="{909E8E84-426E-40DD-AFC4-6F175D3DCCD1}">
              <a14:hiddenFill xmlns:a14="http://schemas.microsoft.com/office/drawing/2010/main">
                <a:solidFill>
                  <a:srgbClr val="FFFFFF"/>
                </a:solidFill>
              </a14:hiddenFill>
            </a:ext>
          </a:extLst>
        </p:spPr>
      </p:pic>
      <p:pic>
        <p:nvPicPr>
          <p:cNvPr id="14" name="Picture 4" descr="G:\云计算导论：概念 架构与应用\云计算导论彩色示例图\第二章 云计算平台体验\图2.26 使用应用\图2.26 使用应用.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775" y="2438400"/>
            <a:ext cx="5199602" cy="4419600"/>
          </a:xfrm>
          <a:prstGeom prst="rect">
            <a:avLst/>
          </a:prstGeom>
          <a:noFill/>
          <a:ln>
            <a:solidFill>
              <a:srgbClr val="4F81BD">
                <a:lumMod val="60000"/>
                <a:lumOff val="40000"/>
              </a:srgbClr>
            </a:solidFill>
          </a:ln>
          <a:extLst>
            <a:ext uri="{909E8E84-426E-40DD-AFC4-6F175D3DCCD1}">
              <a14:hiddenFill xmlns:a14="http://schemas.microsoft.com/office/drawing/2010/main">
                <a:solidFill>
                  <a:srgbClr val="FFFFFF"/>
                </a:solidFill>
              </a14:hiddenFill>
            </a:ext>
          </a:extLst>
        </p:spPr>
      </p:pic>
      <p:sp>
        <p:nvSpPr>
          <p:cNvPr id="15" name="右箭头 14"/>
          <p:cNvSpPr/>
          <p:nvPr/>
        </p:nvSpPr>
        <p:spPr>
          <a:xfrm>
            <a:off x="3203575" y="4114800"/>
            <a:ext cx="695325" cy="423043"/>
          </a:xfrm>
          <a:prstGeom prst="rightArrow">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121983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 name="右箭头 15"/>
          <p:cNvSpPr/>
          <p:nvPr/>
        </p:nvSpPr>
        <p:spPr>
          <a:xfrm>
            <a:off x="6280604" y="4191000"/>
            <a:ext cx="695325" cy="423043"/>
          </a:xfrm>
          <a:prstGeom prst="rightArrow">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121983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a:spLocks noChangeArrowheads="1"/>
          </p:cNvSpPr>
          <p:nvPr/>
        </p:nvSpPr>
        <p:spPr bwMode="auto">
          <a:xfrm>
            <a:off x="1820036" y="1960303"/>
            <a:ext cx="81438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chemeClr val="hlink"/>
              </a:buClr>
              <a:buSzPct val="70000"/>
              <a:buFont typeface="Wingdings" panose="05000000000000000000" pitchFamily="2" charset="2"/>
              <a:buNone/>
            </a:pPr>
            <a:r>
              <a:rPr lang="en-US" altLang="zh-CN" sz="10000" dirty="0">
                <a:solidFill>
                  <a:srgbClr val="002060"/>
                </a:solidFill>
                <a:latin typeface="Times New Roman" panose="02020603050405020304" pitchFamily="18" charset="0"/>
                <a:ea typeface="黑体" panose="02010609060101010101" pitchFamily="2" charset="-122"/>
                <a:cs typeface="Times New Roman" panose="02020603050405020304" pitchFamily="18" charset="0"/>
              </a:rPr>
              <a:t>Thanks!</a:t>
            </a:r>
            <a:endParaRPr lang="zh-CN" altLang="en-US" sz="10000" dirty="0">
              <a:solidFill>
                <a:srgbClr val="002060"/>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概述</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25226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概述</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1459054"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驱动力</a:t>
            </a:r>
            <a:endParaRPr lang="zh-CN" altLang="en-US" sz="2400" b="1" dirty="0">
              <a:latin typeface="黑体" panose="02010609060101010101" pitchFamily="2" charset="-122"/>
              <a:ea typeface="黑体" panose="02010609060101010101" pitchFamily="2" charset="-122"/>
            </a:endParaRPr>
          </a:p>
        </p:txBody>
      </p:sp>
      <p:sp>
        <p:nvSpPr>
          <p:cNvPr id="11" name="矩形 10"/>
          <p:cNvSpPr/>
          <p:nvPr/>
        </p:nvSpPr>
        <p:spPr>
          <a:xfrm>
            <a:off x="501938" y="2103358"/>
            <a:ext cx="10972800" cy="1477328"/>
          </a:xfrm>
          <a:prstGeom prst="rect">
            <a:avLst/>
          </a:prstGeom>
        </p:spPr>
        <p:txBody>
          <a:bodyPr wrap="square">
            <a:spAutoFit/>
          </a:bodyPr>
          <a:lstStyle/>
          <a:p>
            <a:pPr indent="457200" algn="just">
              <a:lnSpc>
                <a:spcPct val="150000"/>
              </a:lnSpc>
              <a:spcBef>
                <a:spcPct val="50000"/>
              </a:spcBef>
            </a:pPr>
            <a:r>
              <a:rPr lang="zh-CN" altLang="en-US" sz="2000" dirty="0">
                <a:solidFill>
                  <a:srgbClr val="FF0000"/>
                </a:solidFill>
                <a:latin typeface="微软雅黑" panose="020B0503020204020204" pitchFamily="34" charset="-122"/>
                <a:ea typeface="微软雅黑" panose="020B0503020204020204" pitchFamily="34" charset="-122"/>
              </a:rPr>
              <a:t>平台即服务作为云计算中的一类重要服务类型，它的出现有其深刻的商业和技术背景。</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进入</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21</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世纪以后，基于</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Web</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应用的电商平台成为软件开发的主流，企业必须寻求新的</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IT</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系统及应用运作方式，以降低大量成本投入。平台即服务给企业在这方面的需求带来了高效的解决方案。</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内容占位符 3"/>
          <p:cNvSpPr txBox="1"/>
          <p:nvPr/>
        </p:nvSpPr>
        <p:spPr>
          <a:xfrm>
            <a:off x="501938" y="3794630"/>
            <a:ext cx="11280457" cy="2902857"/>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在云计算的架构中，基础设施层通过基于共享和虚拟化的服务来提供计算能力、存储能力和网络能力。</a:t>
            </a:r>
            <a:endPar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在云计算的大框架下，平台即服务提供了进一步的抽象。通过对云应用进行分类，总结相关实践中的共性问题，抽象出特定的模式和解决方案。</a:t>
            </a:r>
            <a:endPar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en-US" altLang="zh-CN"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PaaS</a:t>
            </a:r>
            <a:r>
              <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包括一系列的平台软件和基本服务。</a:t>
            </a:r>
            <a:r>
              <a:rPr kumimoji="0" lang="en-US" altLang="zh-CN"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PaaS</a:t>
            </a:r>
            <a:r>
              <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的提供商在平台软件和基础服务的实现上具有多样性，各自针对用户对平台的一类或几类特定需求和使用方式。根据所针对的应用类型，</a:t>
            </a:r>
            <a:r>
              <a:rPr kumimoji="0" lang="en-US" altLang="zh-CN"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PaaS</a:t>
            </a:r>
            <a:r>
              <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在理念、客户定位和实现方式上也会存在差异。</a:t>
            </a:r>
            <a:endPar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a:p>
            <a:pPr marL="457200" marR="0" lvl="0" indent="-457200" algn="l" defTabSz="1219835" rtl="0" eaLnBrk="1" fontAlgn="auto" latinLnBrk="0" hangingPunct="1">
              <a:lnSpc>
                <a:spcPct val="130000"/>
              </a:lnSpc>
              <a:spcBef>
                <a:spcPct val="20000"/>
              </a:spcBef>
              <a:spcAft>
                <a:spcPts val="0"/>
              </a:spcAft>
              <a:buClrTx/>
              <a:buSzPct val="80000"/>
              <a:buFont typeface="Wingdings" panose="05000000000000000000" pitchFamily="2" charset="2"/>
              <a:buChar char="l"/>
              <a:defRPr/>
            </a:pPr>
            <a:r>
              <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通常的企业客户维护着大量现存的应用。企业可以考虑把这些应用迁移到云计算平台层上，或者保持维护现有应用，而把新的应用运行在云计算的平台层上。</a:t>
            </a:r>
            <a:r>
              <a:rPr kumimoji="0" lang="en-US" altLang="zh-CN"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PaaS</a:t>
            </a:r>
            <a:r>
              <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rPr>
              <a:t>技术的发展将会更加贴近客户的多样化需求。</a:t>
            </a:r>
            <a:endParaRPr kumimoji="0" lang="zh-CN" altLang="en-US" sz="1600" b="0" i="0" u="none" strike="noStrike" kern="1200" cap="none" spc="0" normalizeH="0" baseline="0" noProof="0" dirty="0">
              <a:ln>
                <a:noFill/>
              </a:ln>
              <a:solidFill>
                <a:sysClr val="windowText" lastClr="000000">
                  <a:lumMod val="85000"/>
                  <a:lumOff val="15000"/>
                </a:sysClr>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概述</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25226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概述</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主流类型</a:t>
            </a:r>
            <a:endParaRPr lang="zh-CN" altLang="en-US" sz="2400" b="1" dirty="0">
              <a:latin typeface="黑体" panose="02010609060101010101" pitchFamily="2" charset="-122"/>
              <a:ea typeface="黑体" panose="02010609060101010101" pitchFamily="2" charset="-122"/>
            </a:endParaRPr>
          </a:p>
        </p:txBody>
      </p:sp>
      <p:sp>
        <p:nvSpPr>
          <p:cNvPr id="13" name="内容占位符 2"/>
          <p:cNvSpPr txBox="1"/>
          <p:nvPr/>
        </p:nvSpPr>
        <p:spPr>
          <a:xfrm>
            <a:off x="451138" y="2754670"/>
            <a:ext cx="4114800" cy="373380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457200" marR="0" lvl="0" indent="457200" algn="just"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当前，</a:t>
            </a:r>
            <a:r>
              <a:rPr kumimoji="0" lang="en-US" altLang="zh-CN"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上运行的应用主要分为两类：一类是</a:t>
            </a:r>
            <a:r>
              <a:rPr kumimoji="0" lang="en-US" altLang="zh-CN"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Web</a:t>
            </a:r>
            <a:r>
              <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服务类</a:t>
            </a:r>
            <a:r>
              <a:rPr kumimoji="0" lang="en-US" altLang="zh-CN"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平台架构如图所示。</a:t>
            </a:r>
            <a:endParaRPr kumimoji="0" lang="en-US" altLang="zh-CN"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a:p>
            <a:pPr marL="457200" marR="0" lvl="0" indent="457200" algn="just"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这一类应用主要是通过浏览器访问、采用请求／响应模式进行交互的应用，称为事务处理类应用。事务处理类应用的要求主要包括快速响应、高可用性、大并发量等。</a:t>
            </a:r>
            <a:endParaRPr kumimoji="0" lang="zh-CN" altLang="en-US" sz="20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p:txBody>
      </p:sp>
      <p:cxnSp>
        <p:nvCxnSpPr>
          <p:cNvPr id="14" name="直接连接符 13"/>
          <p:cNvCxnSpPr/>
          <p:nvPr/>
        </p:nvCxnSpPr>
        <p:spPr>
          <a:xfrm>
            <a:off x="5041611" y="1504981"/>
            <a:ext cx="0" cy="4983489"/>
          </a:xfrm>
          <a:prstGeom prst="line">
            <a:avLst/>
          </a:prstGeom>
          <a:noFill/>
          <a:ln w="57150" cap="flat" cmpd="sng" algn="ctr">
            <a:solidFill>
              <a:srgbClr val="0070C0"/>
            </a:solidFill>
            <a:prstDash val="sysDot"/>
          </a:ln>
          <a:effectLst/>
        </p:spPr>
      </p:cxnSp>
      <p:sp>
        <p:nvSpPr>
          <p:cNvPr id="15" name="矩形 14"/>
          <p:cNvSpPr/>
          <p:nvPr/>
        </p:nvSpPr>
        <p:spPr>
          <a:xfrm>
            <a:off x="984538" y="2214012"/>
            <a:ext cx="3581400" cy="464458"/>
          </a:xfrm>
          <a:prstGeom prst="rect">
            <a:avLst/>
          </a:prstGeom>
          <a:solidFill>
            <a:srgbClr val="92D050"/>
          </a:solidFill>
          <a:ln w="25400" cap="flat" cmpd="sng" algn="ctr">
            <a:noFill/>
            <a:prstDash val="solid"/>
          </a:ln>
          <a:effectLst/>
        </p:spPr>
        <p:txBody>
          <a:bodyPr rtlCol="0" anchor="ctr"/>
          <a:lstStyle/>
          <a:p>
            <a:pPr marL="0" marR="0" lvl="0" indent="0" algn="ctr" defTabSz="1219835"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Web</a:t>
            </a:r>
            <a:r>
              <a:rPr kumimoji="0" lang="zh-CN" altLang="en-US" sz="20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服务类</a:t>
            </a:r>
            <a:r>
              <a:rPr kumimoji="0" lang="en-US" altLang="zh-CN" sz="20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PaaS</a:t>
            </a:r>
            <a:r>
              <a:rPr kumimoji="0" lang="zh-CN" altLang="en-US" sz="20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平台架构</a:t>
            </a:r>
            <a:endParaRPr kumimoji="0" lang="zh-CN" altLang="en-US" sz="20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pic>
        <p:nvPicPr>
          <p:cNvPr id="16" name="Picture 2" descr="G:\云计算导论：概念 架构与应用\云计算导论彩色示例图\第四章 PaaS服务模式\图4.1 Web服务类PaaS平台架构\图4.1 Web服务类PaaS平台架构.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460" y="2514995"/>
            <a:ext cx="5671335" cy="350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概述</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25226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概述</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主流类型</a:t>
            </a:r>
            <a:endParaRPr lang="zh-CN" altLang="en-US" sz="2400" b="1" dirty="0">
              <a:latin typeface="黑体" panose="02010609060101010101" pitchFamily="2" charset="-122"/>
              <a:ea typeface="黑体" panose="02010609060101010101" pitchFamily="2" charset="-122"/>
            </a:endParaRPr>
          </a:p>
        </p:txBody>
      </p:sp>
      <p:cxnSp>
        <p:nvCxnSpPr>
          <p:cNvPr id="14" name="直接连接符 13"/>
          <p:cNvCxnSpPr/>
          <p:nvPr/>
        </p:nvCxnSpPr>
        <p:spPr>
          <a:xfrm>
            <a:off x="5041611" y="1504981"/>
            <a:ext cx="0" cy="4983489"/>
          </a:xfrm>
          <a:prstGeom prst="line">
            <a:avLst/>
          </a:prstGeom>
          <a:noFill/>
          <a:ln w="57150" cap="flat" cmpd="sng" algn="ctr">
            <a:solidFill>
              <a:srgbClr val="0070C0"/>
            </a:solidFill>
            <a:prstDash val="sysDot"/>
          </a:ln>
          <a:effectLst/>
        </p:spPr>
      </p:cxnSp>
      <p:sp>
        <p:nvSpPr>
          <p:cNvPr id="15" name="矩形 14"/>
          <p:cNvSpPr/>
          <p:nvPr/>
        </p:nvSpPr>
        <p:spPr>
          <a:xfrm>
            <a:off x="984538" y="2214012"/>
            <a:ext cx="3581400" cy="464458"/>
          </a:xfrm>
          <a:prstGeom prst="rect">
            <a:avLst/>
          </a:prstGeom>
          <a:solidFill>
            <a:srgbClr val="92D050"/>
          </a:solidFill>
          <a:ln w="25400" cap="flat" cmpd="sng" algn="ctr">
            <a:noFill/>
            <a:prstDash val="solid"/>
          </a:ln>
          <a:effectLst/>
        </p:spPr>
        <p:txBody>
          <a:bodyPr rtlCol="0" anchor="ctr"/>
          <a:lstStyle/>
          <a:p>
            <a:pPr lvl="0" algn="ctr" defTabSz="1219835"/>
            <a:r>
              <a:rPr kumimoji="0" lang="zh-CN" altLang="en-US" sz="20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 数据分析类</a:t>
            </a:r>
            <a:r>
              <a:rPr kumimoji="0" lang="en-US" altLang="zh-CN" sz="20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PaaS</a:t>
            </a:r>
            <a:r>
              <a:rPr kumimoji="0" lang="zh-CN" altLang="en-US" sz="20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平台架构</a:t>
            </a:r>
            <a:endParaRPr kumimoji="0" lang="zh-CN" altLang="en-US" sz="20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内容占位符 2"/>
          <p:cNvSpPr txBox="1"/>
          <p:nvPr/>
        </p:nvSpPr>
        <p:spPr>
          <a:xfrm>
            <a:off x="451138" y="2754670"/>
            <a:ext cx="4114800" cy="373380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457200" marR="0" lvl="0" indent="457200" algn="just"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另一类是数据分析服务，其</a:t>
            </a:r>
            <a:r>
              <a:rPr kumimoji="0" lang="en-US" altLang="zh-CN"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PaaS</a:t>
            </a:r>
            <a:r>
              <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rPr>
              <a:t>平台架构如图所示。这一类应用主要是对大量的数据进行分析处理，称为数据分析类应用。数据分析类应用的主要要求包括强大的计算能力和存储能力，对于实时性的要求不高，数据处理完毕后任务就结束运行了。</a:t>
            </a:r>
            <a:endPar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pic>
        <p:nvPicPr>
          <p:cNvPr id="12" name="Picture 8" descr="G:\云计算导论：概念 架构与应用\云计算导论彩色示例图\第四章 PaaS服务模式\图4.2 数据分析类PaaS平台架构\图4.2 数据分析类PaaS平台架构.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487" y="1637694"/>
            <a:ext cx="5991598" cy="3429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8"/>
          <p:cNvSpPr txBox="1">
            <a:spLocks noChangeArrowheads="1"/>
          </p:cNvSpPr>
          <p:nvPr/>
        </p:nvSpPr>
        <p:spPr bwMode="auto">
          <a:xfrm>
            <a:off x="6492321" y="5295294"/>
            <a:ext cx="47139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zh-CN" altLang="en-US" sz="2000"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随着市场规模的扩大和市场细分的深化，</a:t>
            </a:r>
            <a:r>
              <a:rPr lang="en-US" altLang="zh-CN" sz="2000"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PaaS</a:t>
            </a:r>
            <a:r>
              <a:rPr lang="zh-CN" altLang="en-US" sz="2000"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的种类及提供</a:t>
            </a:r>
            <a:r>
              <a:rPr lang="en-US" altLang="zh-CN" sz="2000"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PaaS</a:t>
            </a:r>
            <a:r>
              <a:rPr lang="zh-CN" altLang="en-US" sz="2000"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rPr>
              <a:t>的厂商将会不断增加。</a:t>
            </a:r>
            <a:endParaRPr lang="zh-CN" altLang="en-US" sz="2000" dirty="0">
              <a:solidFill>
                <a:srgbClr val="E46C0A"/>
              </a:solidFill>
              <a:latin typeface="微软雅黑" panose="020B0503020204020204" pitchFamily="34" charset="-122"/>
              <a:ea typeface="微软雅黑" panose="020B0503020204020204" pitchFamily="34" charset="-122"/>
              <a:cs typeface="Microsoft YaHei UI" panose="020B0503020204020204" pitchFamily="18" charset="-122"/>
            </a:endParaRPr>
          </a:p>
        </p:txBody>
      </p:sp>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57778" y="5499031"/>
            <a:ext cx="924109" cy="634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概述</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25226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概述</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功能角色</a:t>
            </a:r>
            <a:endParaRPr lang="zh-CN" altLang="en-US" sz="2400" b="1" dirty="0">
              <a:latin typeface="黑体" panose="02010609060101010101" pitchFamily="2" charset="-122"/>
              <a:ea typeface="黑体" panose="02010609060101010101" pitchFamily="2" charset="-122"/>
            </a:endParaRPr>
          </a:p>
        </p:txBody>
      </p:sp>
      <p:sp>
        <p:nvSpPr>
          <p:cNvPr id="13" name="内容占位符 4"/>
          <p:cNvSpPr txBox="1"/>
          <p:nvPr/>
        </p:nvSpPr>
        <p:spPr>
          <a:xfrm>
            <a:off x="606712" y="2160915"/>
            <a:ext cx="5641657" cy="453545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R="0" lvl="0" algn="l" defTabSz="1219835" rtl="0" eaLnBrk="1" fontAlgn="auto" latinLnBrk="0" hangingPunct="1">
              <a:lnSpc>
                <a:spcPct val="130000"/>
              </a:lnSpc>
              <a:spcBef>
                <a:spcPct val="20000"/>
              </a:spcBef>
              <a:spcAft>
                <a:spcPts val="0"/>
              </a:spcAft>
              <a:buClr>
                <a:srgbClr val="0070C0"/>
              </a:buClr>
              <a:buSzPct val="80000"/>
              <a:buFont typeface="Wingdings" panose="05000000000000000000" pitchFamily="2" charset="2"/>
              <a:buChar char="Ø"/>
              <a:defRPr/>
            </a:pP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1</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．共享的中间件平台</a:t>
            </a:r>
            <a:endPar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a:p>
            <a:pPr marL="0" marR="0" lvl="0" indent="457200" algn="just"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从架构层次上来看，平台层是为了有效支撑大量应用实例的运行管理，它是一类应用运行所需要的资源和服务集中起来并进行共享的中间件平台。</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将传统的静态、独享的中间件平台转变为一种动态、共享的中间件平台。每个应用将在云平台上统一进行管理和运行。平台层既提高了资源的利用率，又通过对应用和平台进行概念和功能的分离进一步简化了应用和平台的运营和管理，见右图。</a:t>
            </a:r>
            <a:endPar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a:p>
            <a:pPr marL="0" marR="0" lvl="0" indent="457200" algn="just"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将“共享”扩展到更大的范围。与基础设施层所共享的对象不同，</a:t>
            </a:r>
            <a:r>
              <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PaaS</a:t>
            </a:r>
            <a:r>
              <a:rPr kumimoji="0" lang="zh-CN" altLang="en-US"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所共享的对象是应用运行所需的资源和基础功能。</a:t>
            </a:r>
            <a:endParaRPr kumimoji="0" lang="en-US" altLang="zh-CN" sz="18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graphicFrame>
        <p:nvGraphicFramePr>
          <p:cNvPr id="16" name="对象 15"/>
          <p:cNvGraphicFramePr>
            <a:graphicFrameLocks noChangeAspect="1"/>
          </p:cNvGraphicFramePr>
          <p:nvPr/>
        </p:nvGraphicFramePr>
        <p:xfrm>
          <a:off x="6400769" y="2722302"/>
          <a:ext cx="5330247" cy="3048000"/>
        </p:xfrm>
        <a:graphic>
          <a:graphicData uri="http://schemas.openxmlformats.org/presentationml/2006/ole">
            <mc:AlternateContent xmlns:mc="http://schemas.openxmlformats.org/markup-compatibility/2006">
              <mc:Choice xmlns:v="urn:schemas-microsoft-com:vml" Requires="v">
                <p:oleObj spid="_x0000_s1058" name="" r:id="rId2" imgW="5156200" imgH="2946400" progId="Visio.Drawing.11">
                  <p:embed/>
                </p:oleObj>
              </mc:Choice>
              <mc:Fallback>
                <p:oleObj name="" r:id="rId2" imgW="5156200" imgH="2946400" progId="Visio.Drawing.11">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69" y="2722302"/>
                        <a:ext cx="5330247" cy="3048000"/>
                      </a:xfrm>
                      <a:prstGeom prst="rect">
                        <a:avLst/>
                      </a:prstGeom>
                      <a:solidFill>
                        <a:srgbClr val="4BACC6">
                          <a:lumMod val="20000"/>
                          <a:lumOff val="80000"/>
                        </a:srgbClr>
                      </a:solidFill>
                    </p:spPr>
                  </p:pic>
                </p:oleObj>
              </mc:Fallback>
            </mc:AlternateContent>
          </a:graphicData>
        </a:graphic>
      </p:graphicFrame>
      <p:sp>
        <p:nvSpPr>
          <p:cNvPr id="19" name="Text Box 15"/>
          <p:cNvSpPr txBox="1">
            <a:spLocks noChangeArrowheads="1"/>
          </p:cNvSpPr>
          <p:nvPr/>
        </p:nvSpPr>
        <p:spPr bwMode="auto">
          <a:xfrm>
            <a:off x="7619969" y="5998902"/>
            <a:ext cx="297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2000" dirty="0">
                <a:solidFill>
                  <a:srgbClr val="4C6062"/>
                </a:solidFill>
                <a:latin typeface="微软雅黑" panose="020B0503020204020204" pitchFamily="34" charset="-122"/>
                <a:ea typeface="微软雅黑" panose="020B0503020204020204" pitchFamily="34" charset="-122"/>
              </a:rPr>
              <a:t>PaaS</a:t>
            </a:r>
            <a:r>
              <a:rPr lang="zh-CN" altLang="en-US" sz="2000" dirty="0">
                <a:solidFill>
                  <a:srgbClr val="4C6062"/>
                </a:solidFill>
                <a:latin typeface="微软雅黑" panose="020B0503020204020204" pitchFamily="34" charset="-122"/>
                <a:ea typeface="微软雅黑" panose="020B0503020204020204" pitchFamily="34" charset="-122"/>
              </a:rPr>
              <a:t>作为扩展的中间件</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 name="矩形 5"/>
          <p:cNvSpPr/>
          <p:nvPr/>
        </p:nvSpPr>
        <p:spPr>
          <a:xfrm>
            <a:off x="131974" y="944151"/>
            <a:ext cx="11520000" cy="7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标题 1"/>
          <p:cNvSpPr/>
          <p:nvPr/>
        </p:nvSpPr>
        <p:spPr bwMode="auto">
          <a:xfrm>
            <a:off x="5865536" y="312428"/>
            <a:ext cx="5786438" cy="533400"/>
          </a:xfrm>
          <a:prstGeom prst="rect">
            <a:avLst/>
          </a:prstGeom>
          <a:noFill/>
          <a:ln>
            <a:noFill/>
          </a:ln>
        </p:spPr>
        <p:txBody>
          <a:bodyPr anchor="b"/>
          <a:lstStyle/>
          <a:p>
            <a:pPr algn="r"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PaaS</a:t>
            </a:r>
            <a:r>
              <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rPr>
              <a:t>概述</a:t>
            </a:r>
            <a:endParaRPr kumimoji="1" lang="zh-CN" altLang="en-US" sz="4000" b="1" dirty="0">
              <a:solidFill>
                <a:srgbClr val="002060"/>
              </a:solidFill>
              <a:effectLst>
                <a:outerShdw blurRad="38100" dist="38100" dir="2700000" algn="tl">
                  <a:srgbClr val="C0C0C0"/>
                </a:outerShdw>
              </a:effectLst>
              <a:latin typeface="Tahoma" panose="020B0604030504040204" pitchFamily="34" charset="0"/>
              <a:ea typeface="黑体" panose="02010609060101010101" pitchFamily="2" charset="-122"/>
            </a:endParaRPr>
          </a:p>
        </p:txBody>
      </p:sp>
      <p:sp>
        <p:nvSpPr>
          <p:cNvPr id="9" name="文本框 8"/>
          <p:cNvSpPr txBox="1"/>
          <p:nvPr/>
        </p:nvSpPr>
        <p:spPr>
          <a:xfrm>
            <a:off x="606712" y="1114474"/>
            <a:ext cx="1252266" cy="523220"/>
          </a:xfrm>
          <a:prstGeom prst="rect">
            <a:avLst/>
          </a:prstGeom>
          <a:noFill/>
        </p:spPr>
        <p:txBody>
          <a:bodyPr wrap="none" rtlCol="0">
            <a:spAutoFit/>
          </a:bodyPr>
          <a:lstStyle/>
          <a:p>
            <a:pPr marL="342900" indent="-342900">
              <a:buClr>
                <a:srgbClr val="0070C0"/>
              </a:buClr>
              <a:buFont typeface="Wingdings" panose="05000000000000000000" pitchFamily="2" charset="2"/>
              <a:buChar char="p"/>
            </a:pPr>
            <a:r>
              <a:rPr lang="zh-CN" altLang="en-US" sz="2800" b="1" dirty="0">
                <a:latin typeface="黑体" panose="02010609060101010101" pitchFamily="2" charset="-122"/>
                <a:ea typeface="黑体" panose="02010609060101010101" pitchFamily="2" charset="-122"/>
              </a:rPr>
              <a:t>概述</a:t>
            </a:r>
            <a:endParaRPr lang="zh-CN" altLang="en-US" sz="2800" b="1" dirty="0">
              <a:latin typeface="黑体" panose="02010609060101010101" pitchFamily="2" charset="-122"/>
              <a:ea typeface="黑体" panose="02010609060101010101" pitchFamily="2" charset="-122"/>
            </a:endParaRPr>
          </a:p>
        </p:txBody>
      </p:sp>
      <p:sp>
        <p:nvSpPr>
          <p:cNvPr id="10" name="文本框 9"/>
          <p:cNvSpPr txBox="1"/>
          <p:nvPr/>
        </p:nvSpPr>
        <p:spPr>
          <a:xfrm>
            <a:off x="606712" y="1637694"/>
            <a:ext cx="176843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sz="2400" b="1" dirty="0">
                <a:latin typeface="黑体" panose="02010609060101010101" pitchFamily="2" charset="-122"/>
                <a:ea typeface="黑体" panose="02010609060101010101" pitchFamily="2" charset="-122"/>
              </a:rPr>
              <a:t>功能角色</a:t>
            </a:r>
            <a:endParaRPr lang="zh-CN" altLang="en-US" sz="2400" b="1" dirty="0">
              <a:latin typeface="黑体" panose="02010609060101010101" pitchFamily="2" charset="-122"/>
              <a:ea typeface="黑体" panose="02010609060101010101" pitchFamily="2" charset="-122"/>
            </a:endParaRPr>
          </a:p>
        </p:txBody>
      </p:sp>
      <p:sp>
        <p:nvSpPr>
          <p:cNvPr id="13" name="内容占位符 4"/>
          <p:cNvSpPr txBox="1"/>
          <p:nvPr/>
        </p:nvSpPr>
        <p:spPr>
          <a:xfrm>
            <a:off x="606712" y="2160915"/>
            <a:ext cx="5641657" cy="4535450"/>
          </a:xfrm>
          <a:prstGeom prst="rect">
            <a:avLst/>
          </a:prstGeom>
        </p:spPr>
        <p:txBody>
          <a:bodyPr vert="horz" lIns="121917" tIns="60958" rIns="121917" bIns="60958" rtlCol="0">
            <a:normAutofit/>
          </a:bodyPr>
          <a:lstStyle>
            <a:lvl1pPr marL="457200" indent="-457200" algn="l" defTabSz="1219835" rtl="0" eaLnBrk="1" latinLnBrk="0" hangingPunct="1">
              <a:lnSpc>
                <a:spcPct val="13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lnSpc>
                <a:spcPct val="130000"/>
              </a:lnSpc>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lnSpc>
                <a:spcPct val="130000"/>
              </a:lnSpc>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lvl="0">
              <a:buClr>
                <a:srgbClr val="0070C0"/>
              </a:buClr>
              <a:buFont typeface="Wingdings" panose="05000000000000000000" pitchFamily="2" charset="2"/>
              <a:buChar char="Ø"/>
            </a:pPr>
            <a:r>
              <a:rPr lang="en-US" altLang="zh-CN" sz="1800" dirty="0">
                <a:solidFill>
                  <a:schemeClr val="tx1"/>
                </a:solidFill>
                <a:latin typeface="Arial" panose="020B0604020202020204"/>
                <a:ea typeface="微软雅黑" panose="020B0503020204020204" pitchFamily="34" charset="-122"/>
              </a:rPr>
              <a:t>2</a:t>
            </a:r>
            <a:r>
              <a:rPr lang="zh-CN" altLang="en-US" sz="1800" dirty="0">
                <a:solidFill>
                  <a:schemeClr val="tx1"/>
                </a:solidFill>
                <a:latin typeface="Arial" panose="020B0604020202020204"/>
                <a:ea typeface="微软雅黑" panose="020B0503020204020204" pitchFamily="34" charset="-122"/>
              </a:rPr>
              <a:t>．集成的软件和服务平台</a:t>
            </a:r>
            <a:endParaRPr lang="zh-CN" altLang="en-US" sz="1800" dirty="0">
              <a:solidFill>
                <a:schemeClr val="tx1"/>
              </a:solidFill>
              <a:latin typeface="Arial" panose="020B0604020202020204"/>
              <a:ea typeface="微软雅黑" panose="020B0503020204020204" pitchFamily="34" charset="-122"/>
            </a:endParaRPr>
          </a:p>
          <a:p>
            <a:pPr marL="0" lvl="0" indent="457200" algn="just">
              <a:buNone/>
            </a:pPr>
            <a:r>
              <a:rPr lang="zh-CN" altLang="en-US" sz="1800" dirty="0">
                <a:solidFill>
                  <a:schemeClr val="tx1"/>
                </a:solidFill>
                <a:latin typeface="Arial" panose="020B0604020202020204"/>
                <a:ea typeface="微软雅黑" panose="020B0503020204020204" pitchFamily="34" charset="-122"/>
              </a:rPr>
              <a:t>从功能特征的角度来看，平台层整合各种不同的软硬件资源向应用提供一致而统一的资源和功能。如图所示，平台即服务可能建立在多个基础设施服务之上，需要对应用提供一个一致的、单一的基础设施视图。</a:t>
            </a:r>
            <a:endParaRPr lang="zh-CN" altLang="en-US" sz="1800" dirty="0">
              <a:solidFill>
                <a:schemeClr val="tx1"/>
              </a:solidFill>
              <a:latin typeface="Arial" panose="020B0604020202020204"/>
              <a:ea typeface="微软雅黑" panose="020B0503020204020204" pitchFamily="34" charset="-122"/>
            </a:endParaRPr>
          </a:p>
          <a:p>
            <a:pPr marL="0" lvl="0" indent="457200" algn="just">
              <a:buNone/>
            </a:pPr>
            <a:r>
              <a:rPr lang="zh-CN" altLang="en-US" sz="1800" dirty="0">
                <a:solidFill>
                  <a:schemeClr val="tx1"/>
                </a:solidFill>
                <a:latin typeface="Arial" panose="020B0604020202020204"/>
                <a:ea typeface="微软雅黑" panose="020B0503020204020204" pitchFamily="34" charset="-122"/>
              </a:rPr>
              <a:t>平台层除了提供</a:t>
            </a:r>
            <a:r>
              <a:rPr lang="en-US" altLang="zh-CN" sz="1800" dirty="0">
                <a:solidFill>
                  <a:schemeClr val="tx1"/>
                </a:solidFill>
                <a:latin typeface="Arial" panose="020B0604020202020204"/>
                <a:ea typeface="微软雅黑" panose="020B0503020204020204" pitchFamily="34" charset="-122"/>
              </a:rPr>
              <a:t>Web</a:t>
            </a:r>
            <a:r>
              <a:rPr lang="zh-CN" altLang="en-US" sz="1800" dirty="0">
                <a:solidFill>
                  <a:schemeClr val="tx1"/>
                </a:solidFill>
                <a:latin typeface="Arial" panose="020B0604020202020204"/>
                <a:ea typeface="微软雅黑" panose="020B0503020204020204" pitchFamily="34" charset="-122"/>
              </a:rPr>
              <a:t>服务器、应用服务器、消息服务器等传统的中间件以外，还需要提供其他相关的管理支撑服务，如应用部署、应用性能管理、使用计量和计费等。另外，云应用本身可能会集成来自不同云服务提供商所提供的功能或服务，这些需要平台层提供相应的支持。</a:t>
            </a:r>
            <a:endParaRPr lang="zh-CN" altLang="en-US" sz="1800" dirty="0">
              <a:solidFill>
                <a:schemeClr val="tx1"/>
              </a:solidFill>
              <a:latin typeface="Arial" panose="020B0604020202020204"/>
              <a:ea typeface="微软雅黑" panose="020B0503020204020204" pitchFamily="34" charset="-122"/>
            </a:endParaRPr>
          </a:p>
          <a:p>
            <a:pPr marL="0" marR="0" lvl="0" indent="0" algn="l" defTabSz="1219835" rtl="0" eaLnBrk="1" fontAlgn="auto" latinLnBrk="0" hangingPunct="1">
              <a:lnSpc>
                <a:spcPct val="130000"/>
              </a:lnSpc>
              <a:spcBef>
                <a:spcPct val="20000"/>
              </a:spcBef>
              <a:spcAft>
                <a:spcPts val="0"/>
              </a:spcAft>
              <a:buClrTx/>
              <a:buSzPct val="80000"/>
              <a:buFont typeface="Wingdings" panose="05000000000000000000" pitchFamily="2" charset="2"/>
              <a:buNone/>
              <a:defRPr/>
            </a:pPr>
            <a:endParaRPr kumimoji="0" lang="zh-CN" altLang="en-US" sz="20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n-cs"/>
            </a:endParaRPr>
          </a:p>
        </p:txBody>
      </p:sp>
      <p:pic>
        <p:nvPicPr>
          <p:cNvPr id="11" name="图片 104"/>
          <p:cNvPicPr>
            <a:picLocks noChangeAspect="1" noChangeArrowheads="1"/>
          </p:cNvPicPr>
          <p:nvPr/>
        </p:nvPicPr>
        <p:blipFill>
          <a:blip r:embed="rId2">
            <a:duotone>
              <a:srgbClr val="4F81BD">
                <a:shade val="45000"/>
                <a:satMod val="135000"/>
              </a:srgbClr>
              <a:prstClr val="white"/>
            </a:duotone>
            <a:extLst>
              <a:ext uri="{28A0092B-C50C-407E-A947-70E740481C1C}">
                <a14:useLocalDpi xmlns:a14="http://schemas.microsoft.com/office/drawing/2010/main" val="0"/>
              </a:ext>
            </a:extLst>
          </a:blip>
          <a:srcRect t="3778"/>
          <a:stretch>
            <a:fillRect/>
          </a:stretch>
        </p:blipFill>
        <p:spPr bwMode="auto">
          <a:xfrm>
            <a:off x="6248369" y="2543103"/>
            <a:ext cx="5826941" cy="281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5"/>
          <p:cNvSpPr txBox="1">
            <a:spLocks noChangeArrowheads="1"/>
          </p:cNvSpPr>
          <p:nvPr/>
        </p:nvSpPr>
        <p:spPr bwMode="auto">
          <a:xfrm>
            <a:off x="7543769" y="5514903"/>
            <a:ext cx="3886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defTabSz="1219835" eaLnBrk="1" hangingPunct="1">
              <a:spcBef>
                <a:spcPct val="50000"/>
              </a:spcBef>
              <a:buClrTx/>
              <a:buFontTx/>
              <a:buNone/>
            </a:pPr>
            <a:r>
              <a:rPr lang="en-US" altLang="zh-CN" sz="2000" dirty="0">
                <a:solidFill>
                  <a:srgbClr val="4C6062"/>
                </a:solidFill>
                <a:latin typeface="微软雅黑" panose="020B0503020204020204" pitchFamily="34" charset="-122"/>
                <a:ea typeface="微软雅黑" panose="020B0503020204020204" pitchFamily="34" charset="-122"/>
              </a:rPr>
              <a:t>PaaS</a:t>
            </a:r>
            <a:r>
              <a:rPr lang="zh-CN" altLang="en-US" sz="2000" dirty="0">
                <a:solidFill>
                  <a:srgbClr val="4C6062"/>
                </a:solidFill>
                <a:latin typeface="微软雅黑" panose="020B0503020204020204" pitchFamily="34" charset="-122"/>
                <a:ea typeface="微软雅黑" panose="020B0503020204020204" pitchFamily="34" charset="-122"/>
              </a:rPr>
              <a:t>作为集成的软件和服务平台</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10346</Words>
  <Application>WPS 演示</Application>
  <PresentationFormat>宽屏</PresentationFormat>
  <Paragraphs>609</Paragraphs>
  <Slides>45</Slides>
  <Notes>2</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45</vt:i4>
      </vt:variant>
    </vt:vector>
  </HeadingPairs>
  <TitlesOfParts>
    <vt:vector size="67" baseType="lpstr">
      <vt:lpstr>Arial</vt:lpstr>
      <vt:lpstr>宋体</vt:lpstr>
      <vt:lpstr>Wingdings</vt:lpstr>
      <vt:lpstr>华文新魏</vt:lpstr>
      <vt:lpstr>华文行楷</vt:lpstr>
      <vt:lpstr>微软雅黑</vt:lpstr>
      <vt:lpstr>楷体_GB2312</vt:lpstr>
      <vt:lpstr>Times New Roman</vt:lpstr>
      <vt:lpstr>等线</vt:lpstr>
      <vt:lpstr>Tahoma</vt:lpstr>
      <vt:lpstr>黑体</vt:lpstr>
      <vt:lpstr>Arial</vt:lpstr>
      <vt:lpstr>Verdana</vt:lpstr>
      <vt:lpstr>Microsoft YaHei UI</vt:lpstr>
      <vt:lpstr>Arial Unicode MS</vt:lpstr>
      <vt:lpstr>等线 Light</vt:lpstr>
      <vt:lpstr>Franklin Gothic Medium</vt:lpstr>
      <vt:lpstr>Calibri</vt:lpstr>
      <vt:lpstr>Office 主题​​</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dc:title>
  <dc:creator>wu anbiao</dc:creator>
  <cp:lastModifiedBy>Yuan Ye</cp:lastModifiedBy>
  <cp:revision>31</cp:revision>
  <dcterms:created xsi:type="dcterms:W3CDTF">2019-07-29T01:15:00Z</dcterms:created>
  <dcterms:modified xsi:type="dcterms:W3CDTF">2025-02-23T07:25:58Z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207D0097857742F7971EAD8F6D21EBD1_12</vt:lpwstr>
  </property>
  <property fmtid="{D5CDD505-2E9C-101B-9397-08002B2CF9AE}" pid="3" name="KSOProductBuildVer">
    <vt:lpwstr>2052-12.1.0.19770</vt:lpwstr>
  </property>
</Properties>
</file>